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76"/>
  </p:notesMasterIdLst>
  <p:sldIdLst>
    <p:sldId id="362" r:id="rId2"/>
    <p:sldId id="452" r:id="rId3"/>
    <p:sldId id="453" r:id="rId4"/>
    <p:sldId id="454" r:id="rId5"/>
    <p:sldId id="455" r:id="rId6"/>
    <p:sldId id="456" r:id="rId7"/>
    <p:sldId id="457" r:id="rId8"/>
    <p:sldId id="458" r:id="rId9"/>
    <p:sldId id="459" r:id="rId10"/>
    <p:sldId id="460" r:id="rId11"/>
    <p:sldId id="461" r:id="rId12"/>
    <p:sldId id="462" r:id="rId13"/>
    <p:sldId id="463" r:id="rId14"/>
    <p:sldId id="464" r:id="rId15"/>
    <p:sldId id="465" r:id="rId16"/>
    <p:sldId id="466" r:id="rId17"/>
    <p:sldId id="467" r:id="rId18"/>
    <p:sldId id="468" r:id="rId19"/>
    <p:sldId id="469" r:id="rId20"/>
    <p:sldId id="470" r:id="rId21"/>
    <p:sldId id="471" r:id="rId22"/>
    <p:sldId id="472" r:id="rId23"/>
    <p:sldId id="473" r:id="rId24"/>
    <p:sldId id="474" r:id="rId25"/>
    <p:sldId id="475" r:id="rId26"/>
    <p:sldId id="476" r:id="rId27"/>
    <p:sldId id="477" r:id="rId28"/>
    <p:sldId id="478" r:id="rId29"/>
    <p:sldId id="643" r:id="rId30"/>
    <p:sldId id="479" r:id="rId31"/>
    <p:sldId id="480" r:id="rId32"/>
    <p:sldId id="481" r:id="rId33"/>
    <p:sldId id="482" r:id="rId34"/>
    <p:sldId id="483" r:id="rId35"/>
    <p:sldId id="484" r:id="rId36"/>
    <p:sldId id="485" r:id="rId37"/>
    <p:sldId id="486" r:id="rId38"/>
    <p:sldId id="487" r:id="rId39"/>
    <p:sldId id="488" r:id="rId40"/>
    <p:sldId id="489" r:id="rId41"/>
    <p:sldId id="490" r:id="rId42"/>
    <p:sldId id="491" r:id="rId43"/>
    <p:sldId id="492" r:id="rId44"/>
    <p:sldId id="493" r:id="rId45"/>
    <p:sldId id="494" r:id="rId46"/>
    <p:sldId id="495" r:id="rId47"/>
    <p:sldId id="496" r:id="rId48"/>
    <p:sldId id="497" r:id="rId49"/>
    <p:sldId id="498" r:id="rId50"/>
    <p:sldId id="499" r:id="rId51"/>
    <p:sldId id="500" r:id="rId52"/>
    <p:sldId id="501" r:id="rId53"/>
    <p:sldId id="502" r:id="rId54"/>
    <p:sldId id="503" r:id="rId55"/>
    <p:sldId id="504" r:id="rId56"/>
    <p:sldId id="505" r:id="rId57"/>
    <p:sldId id="506" r:id="rId58"/>
    <p:sldId id="507" r:id="rId59"/>
    <p:sldId id="508" r:id="rId60"/>
    <p:sldId id="509" r:id="rId61"/>
    <p:sldId id="510" r:id="rId62"/>
    <p:sldId id="511" r:id="rId63"/>
    <p:sldId id="512" r:id="rId64"/>
    <p:sldId id="513" r:id="rId65"/>
    <p:sldId id="514" r:id="rId66"/>
    <p:sldId id="515" r:id="rId67"/>
    <p:sldId id="516" r:id="rId68"/>
    <p:sldId id="517" r:id="rId69"/>
    <p:sldId id="518" r:id="rId70"/>
    <p:sldId id="519" r:id="rId71"/>
    <p:sldId id="520" r:id="rId72"/>
    <p:sldId id="521" r:id="rId73"/>
    <p:sldId id="636" r:id="rId74"/>
    <p:sldId id="524" r:id="rId75"/>
  </p:sldIdLst>
  <p:sldSz cx="17340263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B4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29"/>
    <p:restoredTop sz="94721"/>
  </p:normalViewPr>
  <p:slideViewPr>
    <p:cSldViewPr>
      <p:cViewPr varScale="1">
        <p:scale>
          <a:sx n="95" d="100"/>
          <a:sy n="95" d="100"/>
        </p:scale>
        <p:origin x="408" y="200"/>
      </p:cViewPr>
      <p:guideLst>
        <p:guide orient="horz" pos="288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0302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8298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6638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0760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8663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3757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110828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726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1528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37187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70096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6345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98395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70093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20066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06145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47357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47172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06643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17575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67534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67085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1002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80205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766611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48391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07210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8995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26883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37180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06094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6107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81327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4225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34802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19537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6609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35807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123464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96902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533849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30401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39559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6435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2200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538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04604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30303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986735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69622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612440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67238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68235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244962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581715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0021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95086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4579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355292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379814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167175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842036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141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8600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3689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6350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7340263" cy="1625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35" tIns="77322" rIns="154635" bIns="773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36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678280" y="1032246"/>
            <a:ext cx="2000250" cy="16202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704" y="686365"/>
            <a:ext cx="13506799" cy="231196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827" b="0" cap="small" baseline="0"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11415675" y="7802880"/>
            <a:ext cx="5924591" cy="195072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35" tIns="77322" rIns="154635" bIns="773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36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2" y="7802880"/>
            <a:ext cx="5924591" cy="195072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35" tIns="77322" rIns="154635" bIns="773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36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>
            <a:off x="1065704" y="3287324"/>
            <a:ext cx="15208856" cy="0"/>
          </a:xfrm>
          <a:prstGeom prst="line">
            <a:avLst/>
          </a:prstGeom>
          <a:noFill/>
          <a:ln w="12700">
            <a:solidFill>
              <a:srgbClr val="969696"/>
            </a:solidFill>
            <a:round/>
            <a:headEnd/>
            <a:tailEnd/>
          </a:ln>
          <a:effectLst/>
        </p:spPr>
        <p:txBody>
          <a:bodyPr wrap="none" lIns="154677" tIns="77342" rIns="154677" bIns="77342" anchor="ctr"/>
          <a:lstStyle/>
          <a:p>
            <a:endParaRPr lang="en-US" sz="3413"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8171349"/>
            <a:ext cx="17340264" cy="1582251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2" name="Picture 2" descr="http://www.cspaul.com/publications/teasers/Cui.2010.TVCG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038" y="8171349"/>
            <a:ext cx="3001201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cspaul.com/publications/teasers/Popescu.2010.TVCG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068" y="8171349"/>
            <a:ext cx="2737935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://www.cspaul.com/publications/teasers/Rosen.2011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8171349"/>
            <a:ext cx="2963207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www.cspaul.com/publications/teasers/Hoffmann.2006.JEI.jpg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" r="4826"/>
          <a:stretch/>
        </p:blipFill>
        <p:spPr bwMode="auto">
          <a:xfrm>
            <a:off x="11963857" y="8171349"/>
            <a:ext cx="2608646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://www.cspaul.com/publications/teasers/Rosen.2011.CGA.jp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2329" y="8171349"/>
            <a:ext cx="2737935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www.cspaul.com/publications/teasers/Rosen.2008.TVCG.jp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832" y="8171349"/>
            <a:ext cx="3142194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706" y="3576320"/>
            <a:ext cx="15612824" cy="4226560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4551" dirty="0" smtClean="0">
                <a:latin typeface="Gill Sans MT" panose="020B0502020104020203" pitchFamily="34" charset="0"/>
              </a:defRPr>
            </a:lvl1pPr>
            <a:lvl2pPr marL="773182" indent="0" algn="ctr">
              <a:buNone/>
              <a:defRPr/>
            </a:lvl2pPr>
            <a:lvl3pPr marL="1546368" indent="0" algn="ctr">
              <a:buNone/>
              <a:defRPr/>
            </a:lvl3pPr>
            <a:lvl4pPr marL="2319553" indent="0" algn="ctr">
              <a:buNone/>
              <a:defRPr/>
            </a:lvl4pPr>
            <a:lvl5pPr marL="3092733" indent="0" algn="ctr">
              <a:buNone/>
              <a:defRPr/>
            </a:lvl5pPr>
            <a:lvl6pPr marL="3865916" indent="0" algn="ctr">
              <a:buNone/>
              <a:defRPr/>
            </a:lvl6pPr>
            <a:lvl7pPr marL="4639103" indent="0" algn="ctr">
              <a:buNone/>
              <a:defRPr/>
            </a:lvl7pPr>
            <a:lvl8pPr marL="5412280" indent="0" algn="ctr">
              <a:buNone/>
              <a:defRPr/>
            </a:lvl8pPr>
            <a:lvl9pPr marL="6185465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98132" y="1177220"/>
            <a:ext cx="9144000" cy="7399162"/>
          </a:xfrm>
        </p:spPr>
        <p:txBody>
          <a:bodyPr anchor="ctr"/>
          <a:lstStyle>
            <a:lvl1pPr marL="0" indent="0" algn="ctr" defTabSz="457171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ct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marL="0" indent="14287" algn="ct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12532" y="1177220"/>
            <a:ext cx="7315199" cy="7399162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ct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marL="0" indent="0" algn="ct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26932" y="1177220"/>
            <a:ext cx="5486400" cy="7399162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marL="0" indent="0"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36732" y="1177220"/>
            <a:ext cx="8117032" cy="7399162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1050133" y="1177220"/>
            <a:ext cx="7086600" cy="7399162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_title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98132" y="1177220"/>
            <a:ext cx="9144000" cy="1108781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_title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83732" y="1177220"/>
            <a:ext cx="10972800" cy="1108781"/>
          </a:xfrm>
        </p:spPr>
        <p:txBody>
          <a:bodyPr anchor="ctr"/>
          <a:lstStyle>
            <a:lvl1pPr marL="0" indent="0" algn="ct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_title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9332" y="1177220"/>
            <a:ext cx="12801600" cy="1108781"/>
          </a:xfrm>
        </p:spPr>
        <p:txBody>
          <a:bodyPr anchor="ctr"/>
          <a:lstStyle>
            <a:lvl1pPr marL="0" indent="0" algn="ct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_title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98132" y="381002"/>
            <a:ext cx="9144000" cy="1108781"/>
          </a:xfrm>
        </p:spPr>
        <p:txBody>
          <a:bodyPr anchor="ctr"/>
          <a:lstStyle>
            <a:lvl1pPr marL="0" indent="0" algn="ct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_title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83732" y="381002"/>
            <a:ext cx="10972800" cy="1108781"/>
          </a:xfrm>
        </p:spPr>
        <p:txBody>
          <a:bodyPr anchor="ctr"/>
          <a:lstStyle>
            <a:lvl1pPr marL="0" indent="0" algn="ct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_title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9332" y="381002"/>
            <a:ext cx="12801600" cy="1108781"/>
          </a:xfrm>
        </p:spPr>
        <p:txBody>
          <a:bodyPr anchor="ctr"/>
          <a:lstStyle>
            <a:lvl1pPr marL="0" indent="0" algn="ct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4"/>
            <a:ext cx="17340263" cy="72248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5743787"/>
            <a:ext cx="7316665" cy="2832594"/>
          </a:xfrm>
        </p:spPr>
        <p:txBody>
          <a:bodyPr anchor="ctr"/>
          <a:lstStyle>
            <a:lvl1pPr marL="780276" indent="0" algn="r">
              <a:lnSpc>
                <a:spcPct val="100000"/>
              </a:lnSpc>
              <a:spcAft>
                <a:spcPts val="853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9" u="sng" cap="small" baseline="0"/>
            </a:lvl1pPr>
            <a:lvl2pPr marL="1271815" indent="-487672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982"/>
            </a:lvl2pPr>
            <a:lvl3pPr algn="r">
              <a:buClr>
                <a:schemeClr val="bg1"/>
              </a:buClr>
              <a:defRPr/>
            </a:lvl3pPr>
            <a:lvl4pPr algn="r">
              <a:buClr>
                <a:schemeClr val="bg1"/>
              </a:buClr>
              <a:defRPr/>
            </a:lvl4pPr>
            <a:lvl5pPr algn="r">
              <a:buClr>
                <a:schemeClr val="bg1"/>
              </a:buCl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" y="5743787"/>
            <a:ext cx="7316665" cy="2832594"/>
          </a:xfrm>
        </p:spPr>
        <p:txBody>
          <a:bodyPr anchor="ctr"/>
          <a:lstStyle>
            <a:lvl1pPr marL="780227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/>
            </a:lvl1pPr>
            <a:lvl2pPr marL="1271734" indent="-48764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982"/>
            </a:lvl2pPr>
            <a:lvl3pPr algn="r">
              <a:buClr>
                <a:schemeClr val="bg1"/>
              </a:buClr>
              <a:defRPr/>
            </a:lvl3pPr>
            <a:lvl4pPr algn="r">
              <a:buClr>
                <a:schemeClr val="bg1"/>
              </a:buClr>
              <a:defRPr/>
            </a:lvl4pPr>
            <a:lvl5pPr algn="r">
              <a:buClr>
                <a:schemeClr val="bg1"/>
              </a:buCl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1177220"/>
            <a:ext cx="54864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" y="1177220"/>
            <a:ext cx="7316665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1177220"/>
            <a:ext cx="91440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1800" u="none" kern="0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177220"/>
            <a:ext cx="109728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1800" u="none" kern="0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177220"/>
            <a:ext cx="128016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1800" u="none" kern="0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9332" y="1177220"/>
            <a:ext cx="12801600" cy="7399162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ct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marL="0" indent="0" algn="ct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83732" y="1177220"/>
            <a:ext cx="10972800" cy="7399162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ct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marL="0" indent="14287" algn="ct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5911513" y="8601786"/>
            <a:ext cx="1428750" cy="1143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2143" y="519290"/>
            <a:ext cx="14955977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143" y="2596444"/>
            <a:ext cx="14955977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92143" y="9040143"/>
            <a:ext cx="390155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9BF48-6E0A-4E37-BB05-8DF70571673D}" type="datetimeFigureOut">
              <a:rPr lang="en-US" smtClean="0"/>
              <a:t>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43962" y="9040143"/>
            <a:ext cx="585233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246561" y="9040143"/>
            <a:ext cx="390155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9DC48-6C90-4ACC-914B-6AEB40FF2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58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92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</p:sldLayoutIdLst>
  <p:txStyles>
    <p:titleStyle>
      <a:lvl1pPr algn="l" defTabSz="1300460" rtl="0" eaLnBrk="1" latinLnBrk="0" hangingPunct="1">
        <a:lnSpc>
          <a:spcPct val="90000"/>
        </a:lnSpc>
        <a:spcBef>
          <a:spcPct val="0"/>
        </a:spcBef>
        <a:buNone/>
        <a:defRPr sz="6258" kern="120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90000"/>
        </a:lnSpc>
        <a:spcBef>
          <a:spcPts val="1422"/>
        </a:spcBef>
        <a:buFont typeface="Arial" panose="020B0604020202020204" pitchFamily="34" charset="0"/>
        <a:buChar char="•"/>
        <a:defRPr sz="3982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97534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3413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62557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227580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92603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357626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www.xrite.com/hue-test" TargetMode="Externa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vischeck.com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1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2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jpg"/><Relationship Id="rId4" Type="http://schemas.openxmlformats.org/officeDocument/2006/relationships/image" Target="../media/image66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9.png"/><Relationship Id="rId5" Type="http://schemas.openxmlformats.org/officeDocument/2006/relationships/image" Target="../media/image78.jpg"/><Relationship Id="rId4" Type="http://schemas.openxmlformats.org/officeDocument/2006/relationships/image" Target="../media/image7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4.png"/><Relationship Id="rId4" Type="http://schemas.openxmlformats.org/officeDocument/2006/relationships/image" Target="../media/image83.jp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gif"/><Relationship Id="rId3" Type="http://schemas.openxmlformats.org/officeDocument/2006/relationships/image" Target="../media/image86.gif"/><Relationship Id="rId7" Type="http://schemas.openxmlformats.org/officeDocument/2006/relationships/image" Target="../media/image90.gif"/><Relationship Id="rId2" Type="http://schemas.openxmlformats.org/officeDocument/2006/relationships/image" Target="../media/image85.gi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9.gif"/><Relationship Id="rId11" Type="http://schemas.openxmlformats.org/officeDocument/2006/relationships/image" Target="../media/image94.gif"/><Relationship Id="rId5" Type="http://schemas.openxmlformats.org/officeDocument/2006/relationships/image" Target="../media/image88.gif"/><Relationship Id="rId10" Type="http://schemas.openxmlformats.org/officeDocument/2006/relationships/image" Target="../media/image93.gif"/><Relationship Id="rId4" Type="http://schemas.openxmlformats.org/officeDocument/2006/relationships/image" Target="../media/image87.gif"/><Relationship Id="rId9" Type="http://schemas.openxmlformats.org/officeDocument/2006/relationships/image" Target="../media/image92.gi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8.jpg"/><Relationship Id="rId5" Type="http://schemas.openxmlformats.org/officeDocument/2006/relationships/image" Target="../media/image97.jpg"/><Relationship Id="rId4" Type="http://schemas.openxmlformats.org/officeDocument/2006/relationships/image" Target="../media/image96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4.jpg"/><Relationship Id="rId4" Type="http://schemas.openxmlformats.org/officeDocument/2006/relationships/image" Target="../media/image10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7.jpg"/><Relationship Id="rId4" Type="http://schemas.openxmlformats.org/officeDocument/2006/relationships/image" Target="../media/image106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CIS 4930/6930-002</a:t>
            </a:r>
            <a:br>
              <a:rPr lang="en-US" dirty="0"/>
            </a:br>
            <a:r>
              <a:rPr lang="en-US" dirty="0"/>
              <a:t>Data Visualization</a:t>
            </a:r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en-US" sz="5700" u="sng" cap="small" dirty="0"/>
              <a:t>COLOR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Paul Rosen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Assistant Professor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University of South Florida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sz="2600" dirty="0"/>
              <a:t>slides credits Chris Johnson (U of Utah), </a:t>
            </a:r>
            <a:r>
              <a:rPr lang="en-US" sz="2600" dirty="0" err="1"/>
              <a:t>Hanspeter</a:t>
            </a:r>
            <a:r>
              <a:rPr lang="en-US" sz="2600" dirty="0"/>
              <a:t> </a:t>
            </a:r>
            <a:r>
              <a:rPr lang="en-US" sz="2600" dirty="0" err="1"/>
              <a:t>Pfister</a:t>
            </a:r>
            <a:r>
              <a:rPr lang="en-US" sz="2600" dirty="0"/>
              <a:t> (Harvard), </a:t>
            </a:r>
            <a:r>
              <a:rPr lang="en-US" sz="2600" spc="-85" dirty="0">
                <a:latin typeface="Gill Sans MT"/>
                <a:cs typeface="Gill Sans MT"/>
              </a:rPr>
              <a:t>B</a:t>
            </a:r>
            <a:r>
              <a:rPr lang="en-US" sz="2600" spc="-15" dirty="0">
                <a:latin typeface="Gill Sans MT"/>
                <a:cs typeface="Gill Sans MT"/>
              </a:rPr>
              <a:t>a</a:t>
            </a:r>
            <a:r>
              <a:rPr lang="en-US" sz="2600" spc="-25" dirty="0">
                <a:latin typeface="Gill Sans MT"/>
                <a:cs typeface="Gill Sans MT"/>
              </a:rPr>
              <a:t>n</a:t>
            </a:r>
            <a:r>
              <a:rPr lang="en-US" sz="2600" spc="-15" dirty="0">
                <a:latin typeface="Gill Sans MT"/>
                <a:cs typeface="Gill Sans MT"/>
              </a:rPr>
              <a:t>g</a:t>
            </a:r>
            <a:r>
              <a:rPr lang="en-US" sz="2600" spc="-245" dirty="0">
                <a:latin typeface="Gill Sans MT"/>
                <a:cs typeface="Gill Sans MT"/>
              </a:rPr>
              <a:t> </a:t>
            </a:r>
            <a:r>
              <a:rPr lang="en-US" sz="2600" spc="-220" dirty="0">
                <a:latin typeface="Gill Sans MT"/>
                <a:cs typeface="Gill Sans MT"/>
              </a:rPr>
              <a:t>W</a:t>
            </a:r>
            <a:r>
              <a:rPr lang="en-US" sz="2600" spc="-30" dirty="0">
                <a:latin typeface="Gill Sans MT"/>
                <a:cs typeface="Gill Sans MT"/>
              </a:rPr>
              <a:t>on</a:t>
            </a:r>
            <a:r>
              <a:rPr lang="en-US" sz="2600" spc="-15" dirty="0">
                <a:latin typeface="Gill Sans MT"/>
                <a:cs typeface="Gill Sans MT"/>
              </a:rPr>
              <a:t>g</a:t>
            </a:r>
            <a:r>
              <a:rPr lang="en-US" sz="2600" spc="-110" dirty="0">
                <a:latin typeface="Gill Sans MT"/>
                <a:cs typeface="Gill Sans MT"/>
              </a:rPr>
              <a:t> (</a:t>
            </a:r>
            <a:r>
              <a:rPr lang="en-US" sz="2600" spc="-70" dirty="0">
                <a:latin typeface="Gill Sans MT"/>
                <a:cs typeface="Gill Sans MT"/>
              </a:rPr>
              <a:t>Broa</a:t>
            </a:r>
            <a:r>
              <a:rPr lang="en-US" sz="2600" spc="-15" dirty="0">
                <a:latin typeface="Gill Sans MT"/>
                <a:cs typeface="Gill Sans MT"/>
              </a:rPr>
              <a:t>d</a:t>
            </a:r>
            <a:r>
              <a:rPr lang="en-US" sz="2600" spc="-5" dirty="0">
                <a:latin typeface="Gill Sans MT"/>
                <a:cs typeface="Gill Sans MT"/>
              </a:rPr>
              <a:t> </a:t>
            </a:r>
            <a:r>
              <a:rPr lang="en-US" sz="2600" spc="-65" dirty="0">
                <a:latin typeface="Gill Sans MT"/>
                <a:cs typeface="Gill Sans MT"/>
              </a:rPr>
              <a:t>In</a:t>
            </a:r>
            <a:r>
              <a:rPr lang="en-US" sz="2600" spc="-80" dirty="0">
                <a:latin typeface="Gill Sans MT"/>
                <a:cs typeface="Gill Sans MT"/>
              </a:rPr>
              <a:t>stit</a:t>
            </a:r>
            <a:r>
              <a:rPr lang="en-US" sz="2600" spc="-25" dirty="0">
                <a:latin typeface="Gill Sans MT"/>
                <a:cs typeface="Gill Sans MT"/>
              </a:rPr>
              <a:t>u</a:t>
            </a:r>
            <a:r>
              <a:rPr lang="en-US" sz="2600" spc="-80" dirty="0">
                <a:latin typeface="Gill Sans MT"/>
                <a:cs typeface="Gill Sans MT"/>
              </a:rPr>
              <a:t>t</a:t>
            </a:r>
            <a:r>
              <a:rPr lang="en-US" sz="2600" dirty="0">
                <a:latin typeface="Gill Sans MT"/>
                <a:cs typeface="Gill Sans MT"/>
              </a:rPr>
              <a:t>e), </a:t>
            </a:r>
            <a:r>
              <a:rPr lang="en-US" sz="2600" dirty="0" err="1"/>
              <a:t>Miriah</a:t>
            </a:r>
            <a:r>
              <a:rPr lang="en-US" sz="2600" dirty="0"/>
              <a:t> Meyer (U of Utah)</a:t>
            </a:r>
          </a:p>
        </p:txBody>
      </p:sp>
    </p:spTree>
    <p:extLst>
      <p:ext uri="{BB962C8B-B14F-4D97-AF65-F5344CB8AC3E}">
        <p14:creationId xmlns:p14="http://schemas.microsoft.com/office/powerpoint/2010/main" val="189280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050131" y="591093"/>
            <a:ext cx="5770015" cy="35529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CIE color space</a:t>
            </a:r>
          </a:p>
          <a:p>
            <a:pPr lvl="1"/>
            <a:r>
              <a:rPr lang="en-US" dirty="0"/>
              <a:t>CIE (International Commission on Illumination)</a:t>
            </a:r>
          </a:p>
          <a:p>
            <a:pPr lvl="2"/>
            <a:r>
              <a:rPr lang="en-US" dirty="0"/>
              <a:t>standardized a set of color-matching functions that form the basis for most color measurement instruments</a:t>
            </a:r>
          </a:p>
          <a:p>
            <a:pPr lvl="1"/>
            <a:r>
              <a:rPr lang="en-US" dirty="0"/>
              <a:t>experiments done in the 1920’s and 1930’s</a:t>
            </a:r>
          </a:p>
          <a:p>
            <a:pPr lvl="1"/>
            <a:r>
              <a:rPr lang="en-US" dirty="0"/>
              <a:t>humans can mimic any pure (visible) light by addition and subtraction of three primary lights</a:t>
            </a:r>
          </a:p>
          <a:p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251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37132" y="2242005"/>
            <a:ext cx="5303857" cy="48772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6515754" y="2819400"/>
            <a:ext cx="307777" cy="38290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/>
            <a:r>
              <a:rPr sz="2000" dirty="0">
                <a:latin typeface="Helvetica Neue"/>
                <a:cs typeface="Helvetica Neue"/>
              </a:rPr>
              <a:t>R: 645 nm, G: 526 nm, B: 444 nm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CIE color space</a:t>
            </a:r>
          </a:p>
          <a:p>
            <a:pPr lvl="1"/>
            <a:r>
              <a:rPr lang="en-US" dirty="0"/>
              <a:t>with RGB, addition and subtraction were required to get all visible wavelengths</a:t>
            </a:r>
          </a:p>
          <a:p>
            <a:pPr marL="12700" lvl="1"/>
            <a:r>
              <a:rPr lang="en-US" dirty="0"/>
              <a:t>in nature, light adds (but does not subtract)</a:t>
            </a:r>
          </a:p>
          <a:p>
            <a:pPr lvl="1"/>
            <a:r>
              <a:rPr lang="en-US" dirty="0"/>
              <a:t>any three primaries (additive) can produce only a subset of all visible colors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05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839279" y="1841874"/>
            <a:ext cx="6069853" cy="60698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259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ADDITIVE COLOR</a:t>
            </a:r>
          </a:p>
          <a:p>
            <a:pPr lvl="1"/>
            <a:r>
              <a:rPr lang="en-US" dirty="0"/>
              <a:t>(like we see in light)</a:t>
            </a:r>
          </a:p>
          <a:p>
            <a:pPr lvl="1"/>
            <a:r>
              <a:rPr lang="en-US" dirty="0"/>
              <a:t>primary: RGB</a:t>
            </a:r>
          </a:p>
          <a:p>
            <a:pPr lvl="1">
              <a:buNone/>
            </a:pPr>
            <a:r>
              <a:rPr lang="en-US" dirty="0"/>
              <a:t>secondary: CMY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739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RGB color space</a:t>
            </a:r>
          </a:p>
          <a:p>
            <a:pPr lvl="1"/>
            <a:r>
              <a:rPr lang="en-US"/>
              <a:t>very common color space</a:t>
            </a:r>
          </a:p>
          <a:p>
            <a:pPr lvl="1"/>
            <a:r>
              <a:rPr lang="en-US"/>
              <a:t>not perceptually uniform</a:t>
            </a:r>
          </a:p>
          <a:p>
            <a:pPr lvl="1"/>
            <a:r>
              <a:rPr lang="en-US"/>
              <a:t>actual color is device-dependent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 txBox="1"/>
          <p:nvPr/>
        </p:nvSpPr>
        <p:spPr>
          <a:xfrm>
            <a:off x="8536781" y="9327690"/>
            <a:ext cx="2540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solidFill>
                  <a:srgbClr val="FFFFFF"/>
                </a:solidFill>
                <a:latin typeface="Gill Sans"/>
                <a:cs typeface="Gill Sans"/>
              </a:rPr>
              <a:t>49</a:t>
            </a:r>
            <a:endParaRPr>
              <a:latin typeface="Gill Sans"/>
              <a:cs typeface="Gill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184731" y="2406650"/>
            <a:ext cx="4469795" cy="4940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7126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SUBTRACTIVE COLOR</a:t>
            </a:r>
          </a:p>
          <a:p>
            <a:pPr lvl="1">
              <a:buNone/>
            </a:pPr>
            <a:r>
              <a:rPr lang="en-US" dirty="0"/>
              <a:t>(used in painting)</a:t>
            </a:r>
          </a:p>
          <a:p>
            <a:pPr lvl="1">
              <a:buNone/>
            </a:pPr>
            <a:r>
              <a:rPr lang="en-US" dirty="0"/>
              <a:t>primary: RYB</a:t>
            </a:r>
          </a:p>
          <a:p>
            <a:pPr lvl="1">
              <a:buNone/>
            </a:pPr>
            <a:r>
              <a:rPr lang="en-US" dirty="0"/>
              <a:t>secondary: OGV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object 2"/>
          <p:cNvSpPr/>
          <p:nvPr/>
        </p:nvSpPr>
        <p:spPr>
          <a:xfrm>
            <a:off x="10270331" y="1841874"/>
            <a:ext cx="6069853" cy="60698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259"/>
          </a:p>
        </p:txBody>
      </p:sp>
    </p:spTree>
    <p:extLst>
      <p:ext uri="{BB962C8B-B14F-4D97-AF65-F5344CB8AC3E}">
        <p14:creationId xmlns:p14="http://schemas.microsoft.com/office/powerpoint/2010/main" val="1863748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0270331" y="1841874"/>
            <a:ext cx="6069853" cy="60698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259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SUBTRACTIVE COLOR</a:t>
            </a:r>
          </a:p>
          <a:p>
            <a:pPr lvl="1"/>
            <a:r>
              <a:rPr lang="en-US" dirty="0"/>
              <a:t>(used in print ink)</a:t>
            </a:r>
          </a:p>
          <a:p>
            <a:pPr lvl="1"/>
            <a:r>
              <a:rPr lang="en-US" dirty="0"/>
              <a:t>primary: CMY</a:t>
            </a:r>
          </a:p>
          <a:p>
            <a:pPr lvl="1"/>
            <a:r>
              <a:rPr lang="en-US" dirty="0"/>
              <a:t>secondary: RGB</a:t>
            </a:r>
          </a:p>
          <a:p>
            <a:pPr lvl="1"/>
            <a:r>
              <a:rPr lang="en-US" dirty="0" err="1"/>
              <a:t>approx</a:t>
            </a:r>
            <a:r>
              <a:rPr lang="en-US" dirty="0"/>
              <a:t> black = C+M+Y</a:t>
            </a:r>
          </a:p>
          <a:p>
            <a:pPr lvl="1"/>
            <a:r>
              <a:rPr lang="en-US" dirty="0"/>
              <a:t>true black = C+M+Y+K</a:t>
            </a:r>
          </a:p>
          <a:p>
            <a:pPr lvl="1"/>
            <a:r>
              <a:rPr lang="en-US" dirty="0"/>
              <a:t>actual color is device-dependent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0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>
            <a:spLocks noChangeAspect="1"/>
          </p:cNvSpPr>
          <p:nvPr/>
        </p:nvSpPr>
        <p:spPr>
          <a:xfrm>
            <a:off x="10347922" y="2191830"/>
            <a:ext cx="5561106" cy="53699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259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HSV [B, L, I] (additive)</a:t>
            </a:r>
          </a:p>
          <a:p>
            <a:pPr lvl="1"/>
            <a:r>
              <a:rPr lang="en-US" dirty="0"/>
              <a:t>Hue, Saturation, [Value, Brightness, Lightness, Intensity]</a:t>
            </a:r>
          </a:p>
          <a:p>
            <a:pPr lvl="1"/>
            <a:r>
              <a:rPr lang="en-US" dirty="0"/>
              <a:t>polar coordinate representations of RGB space</a:t>
            </a:r>
          </a:p>
          <a:p>
            <a:pPr lvl="1"/>
            <a:r>
              <a:rPr lang="en-US" dirty="0"/>
              <a:t>conical or cylindrical shaped space</a:t>
            </a:r>
          </a:p>
          <a:p>
            <a:pPr lvl="1"/>
            <a:r>
              <a:rPr lang="en-US" dirty="0"/>
              <a:t>more intuitive than RGB for color tuning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76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HSV [B, L, I] (additive)</a:t>
            </a:r>
          </a:p>
          <a:p>
            <a:pPr lvl="1"/>
            <a:r>
              <a:rPr lang="en-US" u="sng" dirty="0"/>
              <a:t>hue</a:t>
            </a:r>
            <a:r>
              <a:rPr lang="en-US" dirty="0"/>
              <a:t>: what people think of as color</a:t>
            </a:r>
          </a:p>
          <a:p>
            <a:pPr lvl="1"/>
            <a:r>
              <a:rPr lang="en-US" u="sng" dirty="0"/>
              <a:t>saturation</a:t>
            </a:r>
            <a:r>
              <a:rPr lang="en-US" dirty="0"/>
              <a:t>: amount of white mixed in</a:t>
            </a:r>
          </a:p>
          <a:p>
            <a:pPr lvl="1"/>
            <a:r>
              <a:rPr lang="en-US" u="sng" dirty="0"/>
              <a:t>luminance</a:t>
            </a:r>
            <a:r>
              <a:rPr lang="en-US" dirty="0"/>
              <a:t>: amount of black mixed in</a:t>
            </a:r>
          </a:p>
          <a:p>
            <a:pPr lvl="2"/>
            <a:r>
              <a:rPr lang="en-US" dirty="0"/>
              <a:t>lightness vs value (or brightness)</a:t>
            </a:r>
          </a:p>
          <a:p>
            <a:pPr lvl="2"/>
            <a:r>
              <a:rPr lang="en-US" dirty="0"/>
              <a:t>intensity, in computer vision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5"/>
          <p:cNvSpPr>
            <a:spLocks noChangeAspect="1"/>
          </p:cNvSpPr>
          <p:nvPr/>
        </p:nvSpPr>
        <p:spPr>
          <a:xfrm>
            <a:off x="11533353" y="1246776"/>
            <a:ext cx="4572000" cy="3401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effectLst>
            <a:softEdge rad="127000"/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7"/>
          <p:cNvSpPr>
            <a:spLocks noChangeAspect="1"/>
          </p:cNvSpPr>
          <p:nvPr/>
        </p:nvSpPr>
        <p:spPr>
          <a:xfrm>
            <a:off x="11622708" y="5256796"/>
            <a:ext cx="4572000" cy="34290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>
            <a:softEdge rad="127000"/>
          </a:effectLst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24404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>
            <a:spLocks noChangeAspect="1"/>
          </p:cNvSpPr>
          <p:nvPr/>
        </p:nvSpPr>
        <p:spPr>
          <a:xfrm>
            <a:off x="9736931" y="2175156"/>
            <a:ext cx="7022516" cy="54032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259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CIE LAB/LUV</a:t>
            </a:r>
          </a:p>
          <a:p>
            <a:pPr lvl="1"/>
            <a:r>
              <a:rPr lang="en-US" dirty="0"/>
              <a:t>mathematically defined &amp; perceptually based to include all perceivable colors</a:t>
            </a:r>
          </a:p>
          <a:p>
            <a:pPr lvl="1"/>
            <a:r>
              <a:rPr lang="en-US" dirty="0"/>
              <a:t>a: red to green</a:t>
            </a:r>
          </a:p>
          <a:p>
            <a:pPr lvl="1"/>
            <a:r>
              <a:rPr lang="en-US" dirty="0"/>
              <a:t>b: yellow to blue</a:t>
            </a:r>
          </a:p>
          <a:p>
            <a:pPr lvl="1"/>
            <a:r>
              <a:rPr lang="en-US" dirty="0"/>
              <a:t>L*: lightness (black to white)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445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542467" y="3292143"/>
            <a:ext cx="8671464" cy="44802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 this class…</a:t>
            </a:r>
          </a:p>
          <a:p>
            <a:pPr lvl="1">
              <a:spcBef>
                <a:spcPts val="2400"/>
              </a:spcBef>
              <a:spcAft>
                <a:spcPts val="6600"/>
              </a:spcAft>
            </a:pPr>
            <a:r>
              <a:rPr lang="en-US" dirty="0"/>
              <a:t>hue</a:t>
            </a:r>
          </a:p>
          <a:p>
            <a:pPr lvl="1">
              <a:spcBef>
                <a:spcPts val="0"/>
              </a:spcBef>
              <a:spcAft>
                <a:spcPts val="6600"/>
              </a:spcAft>
            </a:pPr>
            <a:r>
              <a:rPr lang="en-US" dirty="0"/>
              <a:t>saturation</a:t>
            </a:r>
          </a:p>
          <a:p>
            <a:pPr lvl="1">
              <a:spcBef>
                <a:spcPts val="0"/>
              </a:spcBef>
              <a:spcAft>
                <a:spcPts val="6600"/>
              </a:spcAft>
            </a:pPr>
            <a:r>
              <a:rPr lang="en-US" dirty="0"/>
              <a:t>luminance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290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67731" y="1620173"/>
            <a:ext cx="13004800" cy="74476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B81240-C236-F14E-927E-10DAE4030F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Color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21973-2B79-DC48-886D-FB12F5100F9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88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color deficiencies &amp; limitations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40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COLOR BLINDNESS</a:t>
            </a:r>
          </a:p>
          <a:p>
            <a:pPr lvl="1"/>
            <a:r>
              <a:rPr lang="en-US" dirty="0"/>
              <a:t>deficiency in color vision</a:t>
            </a:r>
          </a:p>
          <a:p>
            <a:pPr lvl="1"/>
            <a:r>
              <a:rPr lang="en-US" dirty="0"/>
              <a:t>typically caused by faulty cone development</a:t>
            </a:r>
          </a:p>
          <a:p>
            <a:pPr lvl="1"/>
            <a:r>
              <a:rPr lang="en-US" dirty="0"/>
              <a:t>found more in men than women</a:t>
            </a:r>
          </a:p>
          <a:p>
            <a:pPr lvl="1"/>
            <a:r>
              <a:rPr lang="en-US" dirty="0" err="1"/>
              <a:t>photopigment</a:t>
            </a:r>
            <a:r>
              <a:rPr lang="en-US" dirty="0"/>
              <a:t> genes carried in </a:t>
            </a:r>
            <a:r>
              <a:rPr lang="en-US" dirty="0" err="1"/>
              <a:t>x-chromosome</a:t>
            </a:r>
            <a:endParaRPr lang="en-US" dirty="0"/>
          </a:p>
          <a:p>
            <a:pPr lvl="1"/>
            <a:r>
              <a:rPr lang="en-US" dirty="0"/>
              <a:t>5-8% of men and 0.5% of women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301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40215" y="382836"/>
            <a:ext cx="9059832" cy="8987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90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33176" y="0"/>
            <a:ext cx="8606749" cy="975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289308" y="278330"/>
            <a:ext cx="3335199" cy="22234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289308" y="2602821"/>
            <a:ext cx="3335199" cy="22234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89308" y="4927311"/>
            <a:ext cx="3335199" cy="222346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289308" y="7251803"/>
            <a:ext cx="3335199" cy="222346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037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7731" y="2768600"/>
            <a:ext cx="4089400" cy="449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28931" y="2768600"/>
            <a:ext cx="3987800" cy="431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871590" y="4078777"/>
            <a:ext cx="0" cy="937894"/>
          </a:xfrm>
          <a:custGeom>
            <a:avLst/>
            <a:gdLst/>
            <a:ahLst/>
            <a:cxnLst/>
            <a:rect l="l" t="t" r="r" b="b"/>
            <a:pathLst>
              <a:path h="937895">
                <a:moveTo>
                  <a:pt x="0" y="937359"/>
                </a:moveTo>
                <a:lnTo>
                  <a:pt x="0" y="0"/>
                </a:lnTo>
              </a:path>
            </a:pathLst>
          </a:custGeom>
          <a:ln w="25350">
            <a:solidFill>
              <a:srgbClr val="9C9C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58568" y="4281451"/>
            <a:ext cx="0" cy="2305685"/>
          </a:xfrm>
          <a:custGeom>
            <a:avLst/>
            <a:gdLst/>
            <a:ahLst/>
            <a:cxnLst/>
            <a:rect l="l" t="t" r="r" b="b"/>
            <a:pathLst>
              <a:path h="2305684">
                <a:moveTo>
                  <a:pt x="0" y="2305396"/>
                </a:moveTo>
                <a:lnTo>
                  <a:pt x="0" y="0"/>
                </a:lnTo>
              </a:path>
            </a:pathLst>
          </a:custGeom>
          <a:ln w="38025">
            <a:solidFill>
              <a:srgbClr val="9C97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664177" y="4091444"/>
            <a:ext cx="0" cy="937894"/>
          </a:xfrm>
          <a:custGeom>
            <a:avLst/>
            <a:gdLst/>
            <a:ahLst/>
            <a:cxnLst/>
            <a:rect l="l" t="t" r="r" b="b"/>
            <a:pathLst>
              <a:path h="937895">
                <a:moveTo>
                  <a:pt x="0" y="937359"/>
                </a:moveTo>
                <a:lnTo>
                  <a:pt x="0" y="0"/>
                </a:lnTo>
              </a:path>
            </a:pathLst>
          </a:custGeom>
          <a:ln w="25350">
            <a:solidFill>
              <a:srgbClr val="A0A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233219" y="5016136"/>
            <a:ext cx="443865" cy="0"/>
          </a:xfrm>
          <a:custGeom>
            <a:avLst/>
            <a:gdLst/>
            <a:ahLst/>
            <a:cxnLst/>
            <a:rect l="l" t="t" r="r" b="b"/>
            <a:pathLst>
              <a:path w="443865">
                <a:moveTo>
                  <a:pt x="0" y="0"/>
                </a:moveTo>
                <a:lnTo>
                  <a:pt x="443633" y="0"/>
                </a:lnTo>
              </a:path>
            </a:pathLst>
          </a:custGeom>
          <a:ln w="25350">
            <a:solidFill>
              <a:srgbClr val="9797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798204" y="6586073"/>
            <a:ext cx="2987675" cy="8156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2800985" algn="l"/>
              </a:tabLst>
            </a:pPr>
            <a:r>
              <a:rPr sz="4300" spc="-10" dirty="0">
                <a:solidFill>
                  <a:srgbClr val="908C8E"/>
                </a:solidFill>
                <a:latin typeface="Arial"/>
                <a:cs typeface="Arial"/>
              </a:rPr>
              <a:t>.</a:t>
            </a:r>
            <a:r>
              <a:rPr sz="4150" spc="35" dirty="0">
                <a:solidFill>
                  <a:srgbClr val="908C8E"/>
                </a:solidFill>
                <a:latin typeface="Arial"/>
                <a:cs typeface="Arial"/>
              </a:rPr>
              <a:t>..</a:t>
            </a:r>
            <a:r>
              <a:rPr sz="4150" spc="135" dirty="0">
                <a:solidFill>
                  <a:srgbClr val="908C8E"/>
                </a:solidFill>
                <a:latin typeface="Arial"/>
                <a:cs typeface="Arial"/>
              </a:rPr>
              <a:t>.</a:t>
            </a:r>
            <a:r>
              <a:rPr sz="4300" spc="-10" dirty="0">
                <a:solidFill>
                  <a:srgbClr val="908C8E"/>
                </a:solidFill>
                <a:latin typeface="Arial"/>
                <a:cs typeface="Arial"/>
              </a:rPr>
              <a:t>..</a:t>
            </a:r>
            <a:r>
              <a:rPr sz="2900" spc="484" dirty="0">
                <a:solidFill>
                  <a:srgbClr val="A3A1A3"/>
                </a:solidFill>
                <a:latin typeface="Arial"/>
                <a:cs typeface="Arial"/>
              </a:rPr>
              <a:t>.</a:t>
            </a:r>
            <a:r>
              <a:rPr sz="4800" spc="-150" dirty="0">
                <a:solidFill>
                  <a:srgbClr val="908C8E"/>
                </a:solidFill>
                <a:latin typeface="Arial"/>
                <a:cs typeface="Arial"/>
              </a:rPr>
              <a:t>..</a:t>
            </a:r>
            <a:r>
              <a:rPr sz="3350" spc="250" dirty="0">
                <a:solidFill>
                  <a:srgbClr val="A3A1A3"/>
                </a:solidFill>
                <a:latin typeface="Arial"/>
                <a:cs typeface="Arial"/>
              </a:rPr>
              <a:t>.</a:t>
            </a:r>
            <a:r>
              <a:rPr sz="4150" spc="35" dirty="0">
                <a:solidFill>
                  <a:srgbClr val="908C8E"/>
                </a:solidFill>
                <a:latin typeface="Arial"/>
                <a:cs typeface="Arial"/>
              </a:rPr>
              <a:t>.</a:t>
            </a:r>
            <a:r>
              <a:rPr sz="4800" spc="90" dirty="0">
                <a:solidFill>
                  <a:srgbClr val="908C8E"/>
                </a:solidFill>
                <a:latin typeface="Times New Roman"/>
                <a:cs typeface="Times New Roman"/>
              </a:rPr>
              <a:t>.</a:t>
            </a:r>
            <a:r>
              <a:rPr sz="4800" spc="-150" dirty="0">
                <a:solidFill>
                  <a:srgbClr val="908C8E"/>
                </a:solidFill>
                <a:latin typeface="Arial"/>
                <a:cs typeface="Arial"/>
              </a:rPr>
              <a:t>..</a:t>
            </a:r>
            <a:r>
              <a:rPr sz="2900" spc="484" dirty="0">
                <a:solidFill>
                  <a:srgbClr val="A3A1A3"/>
                </a:solidFill>
                <a:latin typeface="Arial"/>
                <a:cs typeface="Arial"/>
              </a:rPr>
              <a:t>.</a:t>
            </a:r>
            <a:r>
              <a:rPr sz="5300" spc="-290" dirty="0">
                <a:solidFill>
                  <a:srgbClr val="908C8E"/>
                </a:solidFill>
                <a:latin typeface="Arial"/>
                <a:cs typeface="Arial"/>
              </a:rPr>
              <a:t>.</a:t>
            </a:r>
            <a:r>
              <a:rPr sz="2900" spc="280" dirty="0">
                <a:solidFill>
                  <a:srgbClr val="A3A1A3"/>
                </a:solidFill>
                <a:latin typeface="Arial"/>
                <a:cs typeface="Arial"/>
              </a:rPr>
              <a:t>.</a:t>
            </a:r>
            <a:r>
              <a:rPr lang="en-US" sz="2900" dirty="0">
                <a:solidFill>
                  <a:srgbClr val="A3A1A3"/>
                </a:solidFill>
                <a:latin typeface="Arial"/>
                <a:cs typeface="Arial"/>
              </a:rPr>
              <a:t> </a:t>
            </a:r>
            <a:r>
              <a:rPr sz="3350" spc="425" dirty="0">
                <a:solidFill>
                  <a:srgbClr val="908C8E"/>
                </a:solidFill>
                <a:latin typeface="Arial"/>
                <a:cs typeface="Arial"/>
              </a:rPr>
              <a:t>.</a:t>
            </a:r>
            <a:endParaRPr sz="335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723497" y="7082825"/>
            <a:ext cx="582295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481330" algn="l"/>
              </a:tabLst>
            </a:pPr>
            <a:r>
              <a:rPr sz="1950" spc="5" dirty="0">
                <a:solidFill>
                  <a:srgbClr val="908C8E"/>
                </a:solidFill>
                <a:latin typeface="Arial"/>
                <a:cs typeface="Arial"/>
              </a:rPr>
              <a:t>•</a:t>
            </a:r>
            <a:r>
              <a:rPr lang="en-US" sz="1950" spc="5" dirty="0">
                <a:solidFill>
                  <a:srgbClr val="908C8E"/>
                </a:solidFill>
                <a:latin typeface="Arial"/>
                <a:cs typeface="Arial"/>
              </a:rPr>
              <a:t> </a:t>
            </a:r>
            <a:r>
              <a:rPr sz="1950" spc="5" dirty="0">
                <a:solidFill>
                  <a:srgbClr val="908C8E"/>
                </a:solidFill>
                <a:latin typeface="Arial"/>
                <a:cs typeface="Arial"/>
              </a:rPr>
              <a:t>•</a:t>
            </a:r>
            <a:endParaRPr sz="195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965669" y="7078164"/>
            <a:ext cx="73406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110" dirty="0">
                <a:solidFill>
                  <a:srgbClr val="908C8E"/>
                </a:solidFill>
                <a:latin typeface="Courier New"/>
                <a:cs typeface="Courier New"/>
              </a:rPr>
              <a:t>•</a:t>
            </a:r>
            <a:r>
              <a:rPr sz="2200" spc="-40" dirty="0">
                <a:solidFill>
                  <a:srgbClr val="908C8E"/>
                </a:solidFill>
                <a:latin typeface="Courier New"/>
                <a:cs typeface="Courier New"/>
              </a:rPr>
              <a:t> </a:t>
            </a:r>
            <a:r>
              <a:rPr sz="2200" spc="-130" dirty="0">
                <a:solidFill>
                  <a:srgbClr val="908C8E"/>
                </a:solidFill>
                <a:latin typeface="Courier New"/>
                <a:cs typeface="Courier New"/>
              </a:rPr>
              <a:t>•</a:t>
            </a:r>
            <a:r>
              <a:rPr sz="2000" spc="-5" dirty="0">
                <a:solidFill>
                  <a:srgbClr val="908C8E"/>
                </a:solidFill>
                <a:latin typeface="Courier New"/>
                <a:cs typeface="Courier New"/>
              </a:rPr>
              <a:t>•</a:t>
            </a:r>
            <a:r>
              <a:rPr sz="1950" spc="5" dirty="0">
                <a:solidFill>
                  <a:srgbClr val="908C8E"/>
                </a:solidFill>
                <a:latin typeface="Arial"/>
                <a:cs typeface="Arial"/>
              </a:rPr>
              <a:t>•</a:t>
            </a:r>
            <a:endParaRPr sz="1950">
              <a:latin typeface="Arial"/>
              <a:cs typeface="Arial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640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574131" y="762000"/>
            <a:ext cx="12192001" cy="8229600"/>
            <a:chOff x="3031330" y="1295400"/>
            <a:chExt cx="12192001" cy="8229600"/>
          </a:xfrm>
        </p:grpSpPr>
        <p:sp>
          <p:nvSpPr>
            <p:cNvPr id="2" name="object 2"/>
            <p:cNvSpPr>
              <a:spLocks noChangeAspect="1"/>
            </p:cNvSpPr>
            <p:nvPr/>
          </p:nvSpPr>
          <p:spPr>
            <a:xfrm>
              <a:off x="3031330" y="1295400"/>
              <a:ext cx="5943601" cy="8229600"/>
            </a:xfrm>
            <a:prstGeom prst="rect">
              <a:avLst/>
            </a:prstGeom>
            <a:blipFill>
              <a:blip r:embed="rId3" cstate="print"/>
              <a:srcRect/>
              <a:stretch>
                <a:fillRect l="-14530" r="-30414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>
              <a:spLocks noChangeAspect="1"/>
            </p:cNvSpPr>
            <p:nvPr/>
          </p:nvSpPr>
          <p:spPr>
            <a:xfrm>
              <a:off x="9203530" y="1295400"/>
              <a:ext cx="6019801" cy="8229600"/>
            </a:xfrm>
            <a:prstGeom prst="rect">
              <a:avLst/>
            </a:prstGeom>
            <a:blipFill>
              <a:blip r:embed="rId4" cstate="print"/>
              <a:srcRect/>
              <a:stretch>
                <a:fillRect l="-2743" r="-9703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36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470782" y="7467600"/>
            <a:ext cx="6398698" cy="1274445"/>
            <a:chOff x="4441031" y="7467600"/>
            <a:chExt cx="6398698" cy="1274445"/>
          </a:xfrm>
        </p:grpSpPr>
        <p:sp>
          <p:nvSpPr>
            <p:cNvPr id="4" name="object 4"/>
            <p:cNvSpPr/>
            <p:nvPr/>
          </p:nvSpPr>
          <p:spPr>
            <a:xfrm>
              <a:off x="4441031" y="8194675"/>
              <a:ext cx="6398698" cy="547370"/>
            </a:xfrm>
            <a:prstGeom prst="rect">
              <a:avLst/>
            </a:prstGeom>
            <a:blipFill>
              <a:blip r:embed="rId3" cstate="print"/>
              <a:srcRect/>
              <a:stretch>
                <a:fillRect l="-442" t="-4238" r="-5"/>
              </a:stretch>
            </a:blipFill>
          </p:spPr>
          <p:txBody>
            <a:bodyPr wrap="square" lIns="0" tIns="0" rIns="0" bIns="0" rtlCol="0"/>
            <a:lstStyle/>
            <a:p>
              <a:endParaRPr sz="2259"/>
            </a:p>
          </p:txBody>
        </p:sp>
        <p:sp>
          <p:nvSpPr>
            <p:cNvPr id="5" name="object 5"/>
            <p:cNvSpPr/>
            <p:nvPr/>
          </p:nvSpPr>
          <p:spPr>
            <a:xfrm>
              <a:off x="4574380" y="7467600"/>
              <a:ext cx="6265347" cy="558204"/>
            </a:xfrm>
            <a:prstGeom prst="rect">
              <a:avLst/>
            </a:prstGeom>
            <a:blipFill>
              <a:blip r:embed="rId4" cstate="print"/>
              <a:srcRect/>
              <a:stretch>
                <a:fillRect l="-367" t="-4390" b="1"/>
              </a:stretch>
            </a:blipFill>
          </p:spPr>
          <p:txBody>
            <a:bodyPr wrap="square" lIns="0" tIns="0" rIns="0" bIns="0" rtlCol="0"/>
            <a:lstStyle/>
            <a:p>
              <a:endParaRPr sz="2259"/>
            </a:p>
          </p:txBody>
        </p:sp>
      </p:grp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MONOCHROMACY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total color blindness, very rare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1 dimensional color vision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2 or 3 cone pigments are missing</a:t>
            </a:r>
          </a:p>
          <a:p>
            <a:pPr lvl="1">
              <a:lnSpc>
                <a:spcPct val="110000"/>
              </a:lnSpc>
            </a:pPr>
            <a:r>
              <a:rPr lang="en-US" u="sng" dirty="0"/>
              <a:t>rod </a:t>
            </a:r>
            <a:r>
              <a:rPr lang="en-US" u="sng" dirty="0" err="1"/>
              <a:t>monochromacy</a:t>
            </a:r>
            <a:r>
              <a:rPr lang="en-US" dirty="0"/>
              <a:t>: non-functioning or missing cones (</a:t>
            </a:r>
            <a:r>
              <a:rPr lang="en-US" dirty="0" err="1"/>
              <a:t>achromatopsia</a:t>
            </a:r>
            <a:r>
              <a:rPr lang="en-US" dirty="0"/>
              <a:t>)</a:t>
            </a:r>
          </a:p>
          <a:p>
            <a:pPr lvl="1">
              <a:lnSpc>
                <a:spcPct val="110000"/>
              </a:lnSpc>
            </a:pPr>
            <a:r>
              <a:rPr lang="en-US" u="sng" dirty="0"/>
              <a:t>cone </a:t>
            </a:r>
            <a:r>
              <a:rPr lang="en-US" u="sng" dirty="0" err="1"/>
              <a:t>monochromacy</a:t>
            </a:r>
            <a:r>
              <a:rPr lang="en-US" dirty="0"/>
              <a:t>: multiple deficient cones</a:t>
            </a:r>
          </a:p>
          <a:p>
            <a:pPr lvl="1">
              <a:lnSpc>
                <a:spcPct val="110000"/>
              </a:lnSpc>
            </a:pPr>
            <a:endParaRPr lang="en-US" dirty="0"/>
          </a:p>
          <a:p>
            <a:pPr lvl="1">
              <a:lnSpc>
                <a:spcPct val="110000"/>
              </a:lnSpc>
            </a:pP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452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5539045" y="6615113"/>
            <a:ext cx="6262172" cy="2343151"/>
            <a:chOff x="5648328" y="6615113"/>
            <a:chExt cx="6262172" cy="2343151"/>
          </a:xfrm>
        </p:grpSpPr>
        <p:sp>
          <p:nvSpPr>
            <p:cNvPr id="4" name="object 4"/>
            <p:cNvSpPr/>
            <p:nvPr/>
          </p:nvSpPr>
          <p:spPr>
            <a:xfrm>
              <a:off x="6067425" y="7253288"/>
              <a:ext cx="5843075" cy="433387"/>
            </a:xfrm>
            <a:prstGeom prst="rect">
              <a:avLst/>
            </a:prstGeom>
            <a:blipFill>
              <a:blip r:embed="rId3" cstate="print"/>
              <a:srcRect/>
              <a:stretch>
                <a:fillRect l="-557" t="-5062" b="-9782"/>
              </a:stretch>
            </a:blipFill>
          </p:spPr>
          <p:txBody>
            <a:bodyPr wrap="square" lIns="0" tIns="0" rIns="0" bIns="0" rtlCol="0"/>
            <a:lstStyle/>
            <a:p>
              <a:endParaRPr sz="2259"/>
            </a:p>
          </p:txBody>
        </p:sp>
        <p:sp>
          <p:nvSpPr>
            <p:cNvPr id="5" name="object 5"/>
            <p:cNvSpPr/>
            <p:nvPr/>
          </p:nvSpPr>
          <p:spPr>
            <a:xfrm>
              <a:off x="5700712" y="7896228"/>
              <a:ext cx="6209787" cy="433385"/>
            </a:xfrm>
            <a:prstGeom prst="rect">
              <a:avLst/>
            </a:prstGeom>
            <a:blipFill>
              <a:blip r:embed="rId4" cstate="print"/>
              <a:srcRect/>
              <a:stretch>
                <a:fillRect l="-319" t="-7758" r="-296" b="-7088"/>
              </a:stretch>
            </a:blipFill>
          </p:spPr>
          <p:txBody>
            <a:bodyPr wrap="square" lIns="0" tIns="0" rIns="0" bIns="0" rtlCol="0"/>
            <a:lstStyle/>
            <a:p>
              <a:endParaRPr sz="2259"/>
            </a:p>
          </p:txBody>
        </p:sp>
        <p:sp>
          <p:nvSpPr>
            <p:cNvPr id="6" name="object 6"/>
            <p:cNvSpPr/>
            <p:nvPr/>
          </p:nvSpPr>
          <p:spPr>
            <a:xfrm>
              <a:off x="6143625" y="8520116"/>
              <a:ext cx="5766875" cy="438148"/>
            </a:xfrm>
            <a:prstGeom prst="rect">
              <a:avLst/>
            </a:prstGeom>
            <a:blipFill>
              <a:blip r:embed="rId5" cstate="print"/>
              <a:srcRect/>
              <a:stretch>
                <a:fillRect l="-395" t="-5989" r="-323" b="-7609"/>
              </a:stretch>
            </a:blipFill>
          </p:spPr>
          <p:txBody>
            <a:bodyPr wrap="square" lIns="0" tIns="0" rIns="0" bIns="0" rtlCol="0"/>
            <a:lstStyle/>
            <a:p>
              <a:endParaRPr sz="2259"/>
            </a:p>
          </p:txBody>
        </p:sp>
        <p:sp>
          <p:nvSpPr>
            <p:cNvPr id="7" name="object 7"/>
            <p:cNvSpPr/>
            <p:nvPr/>
          </p:nvSpPr>
          <p:spPr>
            <a:xfrm>
              <a:off x="5648328" y="6615113"/>
              <a:ext cx="6262172" cy="447675"/>
            </a:xfrm>
            <a:prstGeom prst="rect">
              <a:avLst/>
            </a:prstGeom>
            <a:blipFill>
              <a:blip r:embed="rId6" cstate="print"/>
              <a:srcRect/>
              <a:stretch>
                <a:fillRect l="-418" t="-6071" b="-7821"/>
              </a:stretch>
            </a:blipFill>
          </p:spPr>
          <p:txBody>
            <a:bodyPr wrap="square" lIns="0" tIns="0" rIns="0" bIns="0" rtlCol="0"/>
            <a:lstStyle/>
            <a:p>
              <a:endParaRPr sz="2259"/>
            </a:p>
          </p:txBody>
        </p:sp>
      </p:grp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DICHROMACY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2 dimensional color vision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1 cone pigment is missing</a:t>
            </a:r>
          </a:p>
          <a:p>
            <a:pPr lvl="1">
              <a:lnSpc>
                <a:spcPct val="110000"/>
              </a:lnSpc>
            </a:pPr>
            <a:r>
              <a:rPr lang="en-US" u="sng" dirty="0" err="1"/>
              <a:t>protanopia</a:t>
            </a:r>
            <a:r>
              <a:rPr lang="en-US" dirty="0"/>
              <a:t>: absence of red receptors</a:t>
            </a:r>
          </a:p>
          <a:p>
            <a:pPr lvl="1">
              <a:lnSpc>
                <a:spcPct val="110000"/>
              </a:lnSpc>
            </a:pPr>
            <a:r>
              <a:rPr lang="en-US" u="sng" dirty="0" err="1"/>
              <a:t>deuteranopia</a:t>
            </a:r>
            <a:r>
              <a:rPr lang="en-US" dirty="0"/>
              <a:t>: absence of green receptors</a:t>
            </a:r>
          </a:p>
          <a:p>
            <a:pPr lvl="1">
              <a:lnSpc>
                <a:spcPct val="110000"/>
              </a:lnSpc>
            </a:pPr>
            <a:r>
              <a:rPr lang="en-US" u="sng" dirty="0" err="1"/>
              <a:t>tritanopia</a:t>
            </a:r>
            <a:r>
              <a:rPr lang="en-US" dirty="0"/>
              <a:t>:	absence of blue receptors</a:t>
            </a:r>
          </a:p>
          <a:p>
            <a:pPr lvl="1">
              <a:lnSpc>
                <a:spcPct val="110000"/>
              </a:lnSpc>
            </a:pPr>
            <a:endParaRPr lang="en-US" dirty="0"/>
          </a:p>
          <a:p>
            <a:pPr lvl="1">
              <a:lnSpc>
                <a:spcPct val="110000"/>
              </a:lnSpc>
            </a:pPr>
            <a:endParaRPr lang="en-US" dirty="0"/>
          </a:p>
          <a:p>
            <a:pPr lvl="1">
              <a:lnSpc>
                <a:spcPct val="110000"/>
              </a:lnSpc>
            </a:pP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061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449492" y="6654801"/>
            <a:ext cx="6441279" cy="2343149"/>
            <a:chOff x="5505452" y="6654801"/>
            <a:chExt cx="6441279" cy="2343149"/>
          </a:xfrm>
        </p:grpSpPr>
        <p:sp>
          <p:nvSpPr>
            <p:cNvPr id="4" name="object 4"/>
            <p:cNvSpPr/>
            <p:nvPr/>
          </p:nvSpPr>
          <p:spPr>
            <a:xfrm>
              <a:off x="5851525" y="7296149"/>
              <a:ext cx="6095206" cy="463551"/>
            </a:xfrm>
            <a:prstGeom prst="rect">
              <a:avLst/>
            </a:prstGeom>
            <a:blipFill>
              <a:blip r:embed="rId3" cstate="print"/>
              <a:srcRect/>
              <a:stretch>
                <a:fillRect l="-887" t="-7655" r="-414" b="-10192"/>
              </a:stretch>
            </a:blipFill>
          </p:spPr>
          <p:txBody>
            <a:bodyPr wrap="square" lIns="0" tIns="0" rIns="0" bIns="0" rtlCol="0"/>
            <a:lstStyle/>
            <a:p>
              <a:endParaRPr sz="2259"/>
            </a:p>
          </p:txBody>
        </p:sp>
        <p:sp>
          <p:nvSpPr>
            <p:cNvPr id="5" name="object 5"/>
            <p:cNvSpPr/>
            <p:nvPr/>
          </p:nvSpPr>
          <p:spPr>
            <a:xfrm>
              <a:off x="5505452" y="7956549"/>
              <a:ext cx="6441279" cy="438152"/>
            </a:xfrm>
            <a:prstGeom prst="rect">
              <a:avLst/>
            </a:prstGeom>
            <a:blipFill>
              <a:blip r:embed="rId4" cstate="print"/>
              <a:srcRect/>
              <a:stretch>
                <a:fillRect l="-454" t="-9208" r="1" b="-7160"/>
              </a:stretch>
            </a:blipFill>
          </p:spPr>
          <p:txBody>
            <a:bodyPr wrap="square" lIns="0" tIns="0" rIns="0" bIns="0" rtlCol="0"/>
            <a:lstStyle/>
            <a:p>
              <a:endParaRPr sz="2259"/>
            </a:p>
          </p:txBody>
        </p:sp>
        <p:sp>
          <p:nvSpPr>
            <p:cNvPr id="6" name="object 6"/>
            <p:cNvSpPr/>
            <p:nvPr/>
          </p:nvSpPr>
          <p:spPr>
            <a:xfrm>
              <a:off x="6007100" y="8560594"/>
              <a:ext cx="5939631" cy="437356"/>
            </a:xfrm>
            <a:prstGeom prst="rect">
              <a:avLst/>
            </a:prstGeom>
            <a:blipFill>
              <a:blip r:embed="rId5" cstate="print"/>
              <a:srcRect/>
              <a:stretch>
                <a:fillRect l="-353" t="-5778" b="-8027"/>
              </a:stretch>
            </a:blipFill>
          </p:spPr>
          <p:txBody>
            <a:bodyPr wrap="square" lIns="0" tIns="0" rIns="0" bIns="0" rtlCol="0"/>
            <a:lstStyle/>
            <a:p>
              <a:endParaRPr sz="2259"/>
            </a:p>
          </p:txBody>
        </p:sp>
        <p:sp>
          <p:nvSpPr>
            <p:cNvPr id="7" name="object 7"/>
            <p:cNvSpPr/>
            <p:nvPr/>
          </p:nvSpPr>
          <p:spPr>
            <a:xfrm>
              <a:off x="5695952" y="6654801"/>
              <a:ext cx="6250779" cy="444500"/>
            </a:xfrm>
            <a:prstGeom prst="rect">
              <a:avLst/>
            </a:prstGeom>
            <a:blipFill>
              <a:blip r:embed="rId6" cstate="print"/>
              <a:srcRect/>
              <a:stretch>
                <a:fillRect l="-602" t="-5715" r="1" b="-11721"/>
              </a:stretch>
            </a:blipFill>
          </p:spPr>
          <p:txBody>
            <a:bodyPr wrap="square" lIns="0" tIns="0" rIns="0" bIns="0" rtlCol="0"/>
            <a:lstStyle/>
            <a:p>
              <a:endParaRPr sz="2259"/>
            </a:p>
          </p:txBody>
        </p:sp>
      </p:grp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2269332" y="1177220"/>
            <a:ext cx="12801600" cy="517913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TYPES: TRICHOMACY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3 dimensional color vision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1 cone is altered in spectral sensitivity—impairment rather than loss</a:t>
            </a:r>
          </a:p>
          <a:p>
            <a:pPr lvl="1">
              <a:lnSpc>
                <a:spcPct val="120000"/>
              </a:lnSpc>
            </a:pPr>
            <a:r>
              <a:rPr lang="en-US" u="sng" dirty="0" err="1"/>
              <a:t>protanomaly</a:t>
            </a:r>
            <a:r>
              <a:rPr lang="en-US" dirty="0"/>
              <a:t>: shift in red, poor red-green discrimination</a:t>
            </a:r>
          </a:p>
          <a:p>
            <a:pPr lvl="1">
              <a:lnSpc>
                <a:spcPct val="120000"/>
              </a:lnSpc>
            </a:pPr>
            <a:r>
              <a:rPr lang="en-US" u="sng" dirty="0"/>
              <a:t>deuteranomaly</a:t>
            </a:r>
            <a:r>
              <a:rPr lang="en-US" dirty="0"/>
              <a:t>: shift in green, poor red-green discrimination (most common form of color deficiency)</a:t>
            </a:r>
          </a:p>
          <a:p>
            <a:pPr lvl="1">
              <a:lnSpc>
                <a:spcPct val="120000"/>
              </a:lnSpc>
            </a:pPr>
            <a:r>
              <a:rPr lang="en-US" u="sng" dirty="0" err="1"/>
              <a:t>tritanomaly</a:t>
            </a:r>
            <a:r>
              <a:rPr lang="en-US" dirty="0"/>
              <a:t>: poor blue-yellow discrimination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80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hlinkClick r:id="rId2"/>
            <a:extLst>
              <a:ext uri="{FF2B5EF4-FFF2-40B4-BE49-F238E27FC236}">
                <a16:creationId xmlns:a16="http://schemas.microsoft.com/office/drawing/2014/main" id="{ABB13C0E-6406-4C41-9E72-E9CBD21D32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199" y="1177925"/>
            <a:ext cx="10797451" cy="739775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23A68-DFC1-244E-9EC8-7DDC463A4DD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676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237353" y="2990850"/>
            <a:ext cx="10865554" cy="3771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light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1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11718131" y="2837329"/>
            <a:ext cx="4503831" cy="40789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259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Takeaway</a:t>
            </a:r>
          </a:p>
          <a:p>
            <a:pPr lvl="1"/>
            <a:r>
              <a:rPr lang="en-US" dirty="0"/>
              <a:t>Even if you aren’t colorblind, someone you’re working with could be.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Be sure to design with colorblindness in mind by:</a:t>
            </a:r>
          </a:p>
          <a:p>
            <a:pPr lvl="2"/>
            <a:r>
              <a:rPr lang="en-US" b="1" dirty="0"/>
              <a:t>varying hue, saturation, brightness</a:t>
            </a:r>
          </a:p>
          <a:p>
            <a:pPr lvl="2"/>
            <a:r>
              <a:rPr lang="en-US" b="1" dirty="0"/>
              <a:t>using monochrome color schemes</a:t>
            </a:r>
          </a:p>
          <a:p>
            <a:pPr lvl="2"/>
            <a:r>
              <a:rPr lang="en-US" b="1" dirty="0"/>
              <a:t>using cues besides/in addition to color</a:t>
            </a:r>
          </a:p>
          <a:p>
            <a:pPr lvl="2"/>
            <a:r>
              <a:rPr lang="en-US" b="1" dirty="0"/>
              <a:t>software solution, </a:t>
            </a:r>
            <a:r>
              <a:rPr lang="en-US" b="1" dirty="0" err="1"/>
              <a:t>vischeck</a:t>
            </a:r>
            <a:r>
              <a:rPr lang="en-US" b="1" dirty="0"/>
              <a:t> (</a:t>
            </a:r>
            <a:r>
              <a:rPr lang="en-US" b="1" dirty="0">
                <a:hlinkClick r:id="rId4"/>
              </a:rPr>
              <a:t>http://www.vischeck.com</a:t>
            </a:r>
            <a:r>
              <a:rPr lang="en-US" b="1" dirty="0"/>
              <a:t>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10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74131" y="3416301"/>
            <a:ext cx="5905500" cy="4429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847931" y="3416301"/>
            <a:ext cx="5905500" cy="4429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Contrast Sensitivity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 err="1"/>
              <a:t>C.Ware</a:t>
            </a:r>
            <a:r>
              <a:rPr lang="en-US" dirty="0"/>
              <a:t>, “Visual Thinking for Design”</a:t>
            </a:r>
          </a:p>
        </p:txBody>
      </p:sp>
    </p:spTree>
    <p:extLst>
      <p:ext uri="{BB962C8B-B14F-4D97-AF65-F5344CB8AC3E}">
        <p14:creationId xmlns:p14="http://schemas.microsoft.com/office/powerpoint/2010/main" val="12481732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243931" y="2794000"/>
            <a:ext cx="6339840" cy="6365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70132" y="2794000"/>
            <a:ext cx="6343383" cy="63560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Contrast Sensitivity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 err="1"/>
              <a:t>C.Ware</a:t>
            </a:r>
            <a:r>
              <a:rPr lang="en-US" dirty="0"/>
              <a:t>, “Visual Thinking for Design”</a:t>
            </a:r>
          </a:p>
        </p:txBody>
      </p:sp>
    </p:spTree>
    <p:extLst>
      <p:ext uri="{BB962C8B-B14F-4D97-AF65-F5344CB8AC3E}">
        <p14:creationId xmlns:p14="http://schemas.microsoft.com/office/powerpoint/2010/main" val="20212237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Takeaway</a:t>
            </a:r>
          </a:p>
          <a:p>
            <a:pPr lvl="1"/>
            <a:r>
              <a:rPr lang="en-US" dirty="0"/>
              <a:t>We have higher contrast sensitivity in the luminance than in the chrominance channel. Show preference to luminance for encoding detail.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7508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290" y="2590800"/>
            <a:ext cx="12159682" cy="508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6765131" y="2667000"/>
            <a:ext cx="3810000" cy="472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Color Relativity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8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60131" y="2971800"/>
            <a:ext cx="3810000" cy="3810000"/>
          </a:xfrm>
          <a:custGeom>
            <a:avLst/>
            <a:gdLst/>
            <a:ahLst/>
            <a:cxnLst/>
            <a:rect l="l" t="t" r="r" b="b"/>
            <a:pathLst>
              <a:path w="3810000" h="3810000">
                <a:moveTo>
                  <a:pt x="0" y="0"/>
                </a:moveTo>
                <a:lnTo>
                  <a:pt x="3810000" y="0"/>
                </a:lnTo>
                <a:lnTo>
                  <a:pt x="3810000" y="3810000"/>
                </a:lnTo>
                <a:lnTo>
                  <a:pt x="0" y="3810000"/>
                </a:lnTo>
                <a:lnTo>
                  <a:pt x="0" y="0"/>
                </a:lnTo>
                <a:close/>
              </a:path>
            </a:pathLst>
          </a:custGeom>
          <a:solidFill>
            <a:srgbClr val="4396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670131" y="2971800"/>
            <a:ext cx="3810000" cy="3810000"/>
          </a:xfrm>
          <a:custGeom>
            <a:avLst/>
            <a:gdLst/>
            <a:ahLst/>
            <a:cxnLst/>
            <a:rect l="l" t="t" r="r" b="b"/>
            <a:pathLst>
              <a:path w="3810000" h="3810000">
                <a:moveTo>
                  <a:pt x="0" y="0"/>
                </a:moveTo>
                <a:lnTo>
                  <a:pt x="3810000" y="0"/>
                </a:lnTo>
                <a:lnTo>
                  <a:pt x="3810000" y="3810000"/>
                </a:lnTo>
                <a:lnTo>
                  <a:pt x="0" y="3810000"/>
                </a:lnTo>
                <a:lnTo>
                  <a:pt x="0" y="0"/>
                </a:lnTo>
                <a:close/>
              </a:path>
            </a:pathLst>
          </a:custGeom>
          <a:solidFill>
            <a:srgbClr val="D1EC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79331" y="4241800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0" y="0"/>
                </a:moveTo>
                <a:lnTo>
                  <a:pt x="1270000" y="0"/>
                </a:lnTo>
                <a:lnTo>
                  <a:pt x="1270000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solidFill>
            <a:srgbClr val="B99C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980326" y="4241801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0" y="0"/>
                </a:moveTo>
                <a:lnTo>
                  <a:pt x="1270000" y="0"/>
                </a:lnTo>
                <a:lnTo>
                  <a:pt x="1270000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solidFill>
            <a:srgbClr val="DBC0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Color Relativity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7342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60131" y="2971800"/>
            <a:ext cx="3810000" cy="3810000"/>
          </a:xfrm>
          <a:custGeom>
            <a:avLst/>
            <a:gdLst/>
            <a:ahLst/>
            <a:cxnLst/>
            <a:rect l="l" t="t" r="r" b="b"/>
            <a:pathLst>
              <a:path w="3810000" h="3810000">
                <a:moveTo>
                  <a:pt x="0" y="0"/>
                </a:moveTo>
                <a:lnTo>
                  <a:pt x="3810000" y="0"/>
                </a:lnTo>
                <a:lnTo>
                  <a:pt x="3810000" y="3810000"/>
                </a:lnTo>
                <a:lnTo>
                  <a:pt x="0" y="3810000"/>
                </a:lnTo>
                <a:lnTo>
                  <a:pt x="0" y="0"/>
                </a:lnTo>
                <a:close/>
              </a:path>
            </a:pathLst>
          </a:custGeom>
          <a:solidFill>
            <a:srgbClr val="4396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670131" y="2971800"/>
            <a:ext cx="3810000" cy="3810000"/>
          </a:xfrm>
          <a:custGeom>
            <a:avLst/>
            <a:gdLst/>
            <a:ahLst/>
            <a:cxnLst/>
            <a:rect l="l" t="t" r="r" b="b"/>
            <a:pathLst>
              <a:path w="3810000" h="3810000">
                <a:moveTo>
                  <a:pt x="0" y="0"/>
                </a:moveTo>
                <a:lnTo>
                  <a:pt x="3810000" y="0"/>
                </a:lnTo>
                <a:lnTo>
                  <a:pt x="3810000" y="3810000"/>
                </a:lnTo>
                <a:lnTo>
                  <a:pt x="0" y="3810000"/>
                </a:lnTo>
                <a:lnTo>
                  <a:pt x="0" y="0"/>
                </a:lnTo>
                <a:close/>
              </a:path>
            </a:pathLst>
          </a:custGeom>
          <a:solidFill>
            <a:srgbClr val="D1EC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400131" y="4241800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0" y="0"/>
                </a:moveTo>
                <a:lnTo>
                  <a:pt x="1270000" y="0"/>
                </a:lnTo>
                <a:lnTo>
                  <a:pt x="1270000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solidFill>
            <a:srgbClr val="B99C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670131" y="4241800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0" y="0"/>
                </a:moveTo>
                <a:lnTo>
                  <a:pt x="1270000" y="0"/>
                </a:lnTo>
                <a:lnTo>
                  <a:pt x="1270000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solidFill>
            <a:srgbClr val="DBC0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Color Relativity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7196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4032765" y="2795486"/>
            <a:ext cx="9080499" cy="60455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259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Color Relativity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071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4032765" y="2795486"/>
            <a:ext cx="9080499" cy="60455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259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Color Relativity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5269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84534" y="-76200"/>
            <a:ext cx="17509331" cy="990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02065" y="4851400"/>
            <a:ext cx="5688082" cy="4254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73331" y="2146301"/>
            <a:ext cx="5524500" cy="41321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Color Relativity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5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320131" y="3143250"/>
            <a:ext cx="12700000" cy="3467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(human) visible light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2417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782375" y="2795485"/>
            <a:ext cx="6956051" cy="65190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259"/>
          </a:p>
        </p:txBody>
      </p:sp>
      <p:sp>
        <p:nvSpPr>
          <p:cNvPr id="4" name="object 4"/>
          <p:cNvSpPr/>
          <p:nvPr/>
        </p:nvSpPr>
        <p:spPr>
          <a:xfrm>
            <a:off x="11207331" y="3317493"/>
            <a:ext cx="2767853" cy="6919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259"/>
          </a:p>
        </p:txBody>
      </p:sp>
      <p:sp>
        <p:nvSpPr>
          <p:cNvPr id="5" name="object 5"/>
          <p:cNvSpPr txBox="1"/>
          <p:nvPr/>
        </p:nvSpPr>
        <p:spPr>
          <a:xfrm>
            <a:off x="10575131" y="3573010"/>
            <a:ext cx="3374316" cy="617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937"/>
            <a:r>
              <a:rPr sz="4016" spc="-6" dirty="0">
                <a:solidFill>
                  <a:srgbClr val="191919"/>
                </a:solidFill>
                <a:latin typeface="Gill Sans"/>
                <a:cs typeface="Gill Sans"/>
              </a:rPr>
              <a:t>l</a:t>
            </a:r>
            <a:r>
              <a:rPr sz="4016" spc="-25" dirty="0">
                <a:solidFill>
                  <a:srgbClr val="191919"/>
                </a:solidFill>
                <a:latin typeface="Gill Sans"/>
                <a:cs typeface="Gill Sans"/>
              </a:rPr>
              <a:t>oo</a:t>
            </a:r>
            <a:r>
              <a:rPr sz="4016" dirty="0">
                <a:solidFill>
                  <a:srgbClr val="191919"/>
                </a:solidFill>
                <a:latin typeface="Gill Sans"/>
                <a:cs typeface="Gill Sans"/>
              </a:rPr>
              <a:t>k</a:t>
            </a:r>
            <a:r>
              <a:rPr sz="4016" spc="-6" dirty="0">
                <a:solidFill>
                  <a:srgbClr val="191919"/>
                </a:solidFill>
                <a:latin typeface="Gill Sans"/>
                <a:cs typeface="Gill Sans"/>
              </a:rPr>
              <a:t> </a:t>
            </a:r>
            <a:r>
              <a:rPr sz="4016" spc="-19" dirty="0">
                <a:solidFill>
                  <a:srgbClr val="191919"/>
                </a:solidFill>
                <a:latin typeface="Gill Sans"/>
                <a:cs typeface="Gill Sans"/>
              </a:rPr>
              <a:t>a</a:t>
            </a:r>
            <a:r>
              <a:rPr sz="4016" dirty="0">
                <a:solidFill>
                  <a:srgbClr val="191919"/>
                </a:solidFill>
                <a:latin typeface="Gill Sans"/>
                <a:cs typeface="Gill Sans"/>
              </a:rPr>
              <a:t>t</a:t>
            </a:r>
            <a:r>
              <a:rPr sz="4016" spc="-6" dirty="0">
                <a:solidFill>
                  <a:srgbClr val="191919"/>
                </a:solidFill>
                <a:latin typeface="Gill Sans"/>
                <a:cs typeface="Gill Sans"/>
              </a:rPr>
              <a:t> </a:t>
            </a:r>
            <a:r>
              <a:rPr sz="4016" spc="-19" dirty="0">
                <a:solidFill>
                  <a:srgbClr val="191919"/>
                </a:solidFill>
                <a:latin typeface="Gill Sans"/>
                <a:cs typeface="Gill Sans"/>
              </a:rPr>
              <a:t>a</a:t>
            </a:r>
            <a:r>
              <a:rPr sz="4016" spc="-6" dirty="0">
                <a:solidFill>
                  <a:srgbClr val="191919"/>
                </a:solidFill>
                <a:latin typeface="Gill Sans"/>
                <a:cs typeface="Gill Sans"/>
              </a:rPr>
              <a:t> </a:t>
            </a:r>
            <a:r>
              <a:rPr sz="4016" spc="-25" dirty="0">
                <a:solidFill>
                  <a:srgbClr val="191919"/>
                </a:solidFill>
                <a:latin typeface="Gill Sans"/>
                <a:cs typeface="Gill Sans"/>
              </a:rPr>
              <a:t>do</a:t>
            </a:r>
            <a:r>
              <a:rPr sz="4016" dirty="0">
                <a:solidFill>
                  <a:srgbClr val="191919"/>
                </a:solidFill>
                <a:latin typeface="Gill Sans"/>
                <a:cs typeface="Gill Sans"/>
              </a:rPr>
              <a:t>t</a:t>
            </a:r>
            <a:endParaRPr sz="4016" dirty="0">
              <a:latin typeface="Gill Sans"/>
              <a:cs typeface="Gill San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219470" y="6194606"/>
            <a:ext cx="2767853" cy="12868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259"/>
          </a:p>
        </p:txBody>
      </p:sp>
      <p:sp>
        <p:nvSpPr>
          <p:cNvPr id="7" name="object 7"/>
          <p:cNvSpPr txBox="1"/>
          <p:nvPr/>
        </p:nvSpPr>
        <p:spPr>
          <a:xfrm>
            <a:off x="10498931" y="7004447"/>
            <a:ext cx="403860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937">
              <a:lnSpc>
                <a:spcPts val="4750"/>
              </a:lnSpc>
            </a:pPr>
            <a:r>
              <a:rPr lang="en-US" sz="4016" dirty="0">
                <a:solidFill>
                  <a:srgbClr val="191919"/>
                </a:solidFill>
                <a:latin typeface="Gill Sans"/>
                <a:cs typeface="Gill Sans"/>
              </a:rPr>
              <a:t>t</a:t>
            </a:r>
            <a:r>
              <a:rPr sz="4016" dirty="0">
                <a:solidFill>
                  <a:srgbClr val="191919"/>
                </a:solidFill>
                <a:latin typeface="Gill Sans"/>
                <a:cs typeface="Gill Sans"/>
              </a:rPr>
              <a:t>hen</a:t>
            </a:r>
            <a:r>
              <a:rPr lang="en-US" sz="4016" dirty="0">
                <a:solidFill>
                  <a:srgbClr val="191919"/>
                </a:solidFill>
                <a:latin typeface="Gill Sans"/>
                <a:cs typeface="Gill Sans"/>
              </a:rPr>
              <a:t> </a:t>
            </a:r>
            <a:r>
              <a:rPr sz="4016" spc="-6" dirty="0">
                <a:solidFill>
                  <a:srgbClr val="191919"/>
                </a:solidFill>
                <a:latin typeface="Gill Sans"/>
                <a:cs typeface="Gill Sans"/>
              </a:rPr>
              <a:t>l</a:t>
            </a:r>
            <a:r>
              <a:rPr sz="4016" spc="-25" dirty="0">
                <a:solidFill>
                  <a:srgbClr val="191919"/>
                </a:solidFill>
                <a:latin typeface="Gill Sans"/>
                <a:cs typeface="Gill Sans"/>
              </a:rPr>
              <a:t>oo</a:t>
            </a:r>
            <a:r>
              <a:rPr sz="4016" dirty="0">
                <a:solidFill>
                  <a:srgbClr val="191919"/>
                </a:solidFill>
                <a:latin typeface="Gill Sans"/>
                <a:cs typeface="Gill Sans"/>
              </a:rPr>
              <a:t>k</a:t>
            </a:r>
            <a:r>
              <a:rPr sz="4016" spc="-6" dirty="0">
                <a:solidFill>
                  <a:srgbClr val="191919"/>
                </a:solidFill>
                <a:latin typeface="Gill Sans"/>
                <a:cs typeface="Gill Sans"/>
              </a:rPr>
              <a:t> </a:t>
            </a:r>
            <a:r>
              <a:rPr sz="4016" spc="-19" dirty="0">
                <a:solidFill>
                  <a:srgbClr val="191919"/>
                </a:solidFill>
                <a:latin typeface="Gill Sans"/>
                <a:cs typeface="Gill Sans"/>
              </a:rPr>
              <a:t>a</a:t>
            </a:r>
            <a:r>
              <a:rPr sz="4016" dirty="0">
                <a:solidFill>
                  <a:srgbClr val="191919"/>
                </a:solidFill>
                <a:latin typeface="Gill Sans"/>
                <a:cs typeface="Gill Sans"/>
              </a:rPr>
              <a:t>t</a:t>
            </a:r>
            <a:r>
              <a:rPr sz="4016" spc="-6" dirty="0">
                <a:solidFill>
                  <a:srgbClr val="191919"/>
                </a:solidFill>
                <a:latin typeface="Gill Sans"/>
                <a:cs typeface="Gill Sans"/>
              </a:rPr>
              <a:t> </a:t>
            </a:r>
            <a:r>
              <a:rPr sz="4016" spc="-19" dirty="0">
                <a:solidFill>
                  <a:srgbClr val="191919"/>
                </a:solidFill>
                <a:latin typeface="Gill Sans"/>
                <a:cs typeface="Gill Sans"/>
              </a:rPr>
              <a:t>a</a:t>
            </a:r>
            <a:r>
              <a:rPr sz="4016" spc="-6" dirty="0">
                <a:solidFill>
                  <a:srgbClr val="191919"/>
                </a:solidFill>
                <a:latin typeface="Gill Sans"/>
                <a:cs typeface="Gill Sans"/>
              </a:rPr>
              <a:t> </a:t>
            </a:r>
            <a:r>
              <a:rPr sz="4016" spc="-25" dirty="0">
                <a:solidFill>
                  <a:srgbClr val="191919"/>
                </a:solidFill>
                <a:latin typeface="Gill Sans"/>
                <a:cs typeface="Gill Sans"/>
              </a:rPr>
              <a:t>do</a:t>
            </a:r>
            <a:r>
              <a:rPr sz="4016" dirty="0">
                <a:solidFill>
                  <a:srgbClr val="191919"/>
                </a:solidFill>
                <a:latin typeface="Gill Sans"/>
                <a:cs typeface="Gill Sans"/>
              </a:rPr>
              <a:t>t</a:t>
            </a:r>
            <a:endParaRPr sz="4016" dirty="0">
              <a:latin typeface="Gill Sans"/>
              <a:cs typeface="Gill San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859822" y="3778801"/>
            <a:ext cx="3848285" cy="12139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259"/>
          </a:p>
        </p:txBody>
      </p:sp>
      <p:sp>
        <p:nvSpPr>
          <p:cNvPr id="9" name="object 9"/>
          <p:cNvSpPr/>
          <p:nvPr/>
        </p:nvSpPr>
        <p:spPr>
          <a:xfrm>
            <a:off x="9859822" y="7202198"/>
            <a:ext cx="3848285" cy="12139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259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SUCCESSIVE CONTRAST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15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805906" y="2895600"/>
            <a:ext cx="12801600" cy="4635055"/>
            <a:chOff x="2805906" y="3508912"/>
            <a:chExt cx="12801600" cy="4635055"/>
          </a:xfrm>
        </p:grpSpPr>
        <p:sp>
          <p:nvSpPr>
            <p:cNvPr id="3" name="object 3"/>
            <p:cNvSpPr>
              <a:spLocks noChangeAspect="1"/>
            </p:cNvSpPr>
            <p:nvPr/>
          </p:nvSpPr>
          <p:spPr>
            <a:xfrm>
              <a:off x="2805906" y="3508912"/>
              <a:ext cx="12801600" cy="17604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>
              <a:spLocks noChangeAspect="1"/>
            </p:cNvSpPr>
            <p:nvPr/>
          </p:nvSpPr>
          <p:spPr>
            <a:xfrm>
              <a:off x="2805906" y="6404512"/>
              <a:ext cx="12801600" cy="17394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luminance contrast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460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>
            <a:spLocks noChangeAspect="1"/>
          </p:cNvSpPr>
          <p:nvPr/>
        </p:nvSpPr>
        <p:spPr>
          <a:xfrm>
            <a:off x="10422731" y="2133600"/>
            <a:ext cx="5486400" cy="5486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259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EQUILUMINANT COLORS</a:t>
            </a:r>
          </a:p>
          <a:p>
            <a:pPr lvl="1"/>
            <a:r>
              <a:rPr lang="en-US" dirty="0"/>
              <a:t>strong contrast: shapes seen by color sensitive cells</a:t>
            </a:r>
          </a:p>
          <a:p>
            <a:pPr lvl="1"/>
            <a:r>
              <a:rPr lang="en-US" dirty="0" err="1"/>
              <a:t>equiluminance</a:t>
            </a:r>
            <a:r>
              <a:rPr lang="en-US" dirty="0"/>
              <a:t>: hides positions from light sensitive cells</a:t>
            </a:r>
          </a:p>
          <a:p>
            <a:pPr lvl="1"/>
            <a:r>
              <a:rPr lang="en-US" dirty="0"/>
              <a:t>flickering/movement caused by this disconnect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710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155532" y="7270411"/>
            <a:ext cx="7486892" cy="16340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 marR="5080" indent="-48260" algn="r">
              <a:lnSpc>
                <a:spcPct val="77800"/>
              </a:lnSpc>
            </a:pPr>
            <a:r>
              <a:rPr sz="4200" spc="-20" dirty="0">
                <a:latin typeface="Gill Sans"/>
                <a:cs typeface="Gill Sans"/>
              </a:rPr>
              <a:t>“the</a:t>
            </a:r>
            <a:r>
              <a:rPr sz="4200" spc="-5" dirty="0">
                <a:latin typeface="Gill Sans"/>
                <a:cs typeface="Gill Sans"/>
              </a:rPr>
              <a:t> </a:t>
            </a:r>
            <a:r>
              <a:rPr sz="4200" spc="-25" dirty="0">
                <a:latin typeface="Gill Sans"/>
                <a:cs typeface="Gill Sans"/>
              </a:rPr>
              <a:t>sma</a:t>
            </a:r>
            <a:r>
              <a:rPr sz="4200" spc="-5" dirty="0">
                <a:latin typeface="Gill Sans"/>
                <a:cs typeface="Gill Sans"/>
              </a:rPr>
              <a:t>ll</a:t>
            </a:r>
            <a:r>
              <a:rPr sz="4200" dirty="0">
                <a:latin typeface="Gill Sans"/>
                <a:cs typeface="Gill Sans"/>
              </a:rPr>
              <a:t>er</a:t>
            </a:r>
            <a:r>
              <a:rPr sz="4200" spc="-5" dirty="0">
                <a:latin typeface="Gill Sans"/>
                <a:cs typeface="Gill Sans"/>
              </a:rPr>
              <a:t> </a:t>
            </a:r>
            <a:r>
              <a:rPr sz="4200" dirty="0">
                <a:latin typeface="Gill Sans"/>
                <a:cs typeface="Gill Sans"/>
              </a:rPr>
              <a:t>the</a:t>
            </a:r>
            <a:r>
              <a:rPr sz="4200" spc="-5" dirty="0">
                <a:latin typeface="Gill Sans"/>
                <a:cs typeface="Gill Sans"/>
              </a:rPr>
              <a:t> </a:t>
            </a:r>
            <a:r>
              <a:rPr sz="4200" spc="-30" dirty="0">
                <a:latin typeface="Gill Sans"/>
                <a:cs typeface="Gill Sans"/>
              </a:rPr>
              <a:t>ma</a:t>
            </a:r>
            <a:r>
              <a:rPr sz="4200" dirty="0">
                <a:latin typeface="Gill Sans"/>
                <a:cs typeface="Gill Sans"/>
              </a:rPr>
              <a:t>rk,</a:t>
            </a:r>
            <a:r>
              <a:rPr sz="4200" spc="-425" dirty="0">
                <a:latin typeface="Gill Sans"/>
                <a:cs typeface="Gill Sans"/>
              </a:rPr>
              <a:t> </a:t>
            </a:r>
            <a:r>
              <a:rPr sz="4200" dirty="0">
                <a:latin typeface="Gill Sans"/>
                <a:cs typeface="Gill Sans"/>
              </a:rPr>
              <a:t>the</a:t>
            </a:r>
            <a:r>
              <a:rPr sz="4200" spc="-5" dirty="0">
                <a:latin typeface="Gill Sans"/>
                <a:cs typeface="Gill Sans"/>
              </a:rPr>
              <a:t> l</a:t>
            </a:r>
            <a:r>
              <a:rPr sz="4200" spc="-20" dirty="0">
                <a:latin typeface="Gill Sans"/>
                <a:cs typeface="Gill Sans"/>
              </a:rPr>
              <a:t>ess d</a:t>
            </a:r>
            <a:r>
              <a:rPr sz="4200" spc="-5" dirty="0">
                <a:latin typeface="Gill Sans"/>
                <a:cs typeface="Gill Sans"/>
              </a:rPr>
              <a:t>i</a:t>
            </a:r>
            <a:r>
              <a:rPr sz="4200" spc="-20" dirty="0">
                <a:latin typeface="Gill Sans"/>
                <a:cs typeface="Gill Sans"/>
              </a:rPr>
              <a:t>s</a:t>
            </a:r>
            <a:r>
              <a:rPr sz="4200" dirty="0">
                <a:latin typeface="Gill Sans"/>
                <a:cs typeface="Gill Sans"/>
              </a:rPr>
              <a:t>t</a:t>
            </a:r>
            <a:r>
              <a:rPr sz="4200" spc="-5" dirty="0">
                <a:latin typeface="Gill Sans"/>
                <a:cs typeface="Gill Sans"/>
              </a:rPr>
              <a:t>i</a:t>
            </a:r>
            <a:r>
              <a:rPr sz="4200" spc="-20" dirty="0">
                <a:latin typeface="Gill Sans"/>
                <a:cs typeface="Gill Sans"/>
              </a:rPr>
              <a:t>ng</a:t>
            </a:r>
            <a:r>
              <a:rPr sz="4200" dirty="0">
                <a:latin typeface="Gill Sans"/>
                <a:cs typeface="Gill Sans"/>
              </a:rPr>
              <a:t>u</a:t>
            </a:r>
            <a:r>
              <a:rPr sz="4200" spc="-5" dirty="0">
                <a:latin typeface="Gill Sans"/>
                <a:cs typeface="Gill Sans"/>
              </a:rPr>
              <a:t>i</a:t>
            </a:r>
            <a:r>
              <a:rPr sz="4200" spc="-20" dirty="0">
                <a:latin typeface="Gill Sans"/>
                <a:cs typeface="Gill Sans"/>
              </a:rPr>
              <a:t>sha</a:t>
            </a:r>
            <a:r>
              <a:rPr sz="4200" dirty="0">
                <a:latin typeface="Gill Sans"/>
                <a:cs typeface="Gill Sans"/>
              </a:rPr>
              <a:t>b</a:t>
            </a:r>
            <a:r>
              <a:rPr sz="4200" spc="-5" dirty="0">
                <a:latin typeface="Gill Sans"/>
                <a:cs typeface="Gill Sans"/>
              </a:rPr>
              <a:t>l</a:t>
            </a:r>
            <a:r>
              <a:rPr sz="4200" dirty="0">
                <a:latin typeface="Gill Sans"/>
                <a:cs typeface="Gill Sans"/>
              </a:rPr>
              <a:t>e</a:t>
            </a:r>
            <a:r>
              <a:rPr sz="4200" spc="-5" dirty="0">
                <a:latin typeface="Gill Sans"/>
                <a:cs typeface="Gill Sans"/>
              </a:rPr>
              <a:t> </a:t>
            </a:r>
            <a:r>
              <a:rPr sz="4200" spc="-20" dirty="0">
                <a:latin typeface="Gill Sans"/>
                <a:cs typeface="Gill Sans"/>
              </a:rPr>
              <a:t>a</a:t>
            </a:r>
            <a:r>
              <a:rPr sz="4200" spc="-105" dirty="0">
                <a:latin typeface="Gill Sans"/>
                <a:cs typeface="Gill Sans"/>
              </a:rPr>
              <a:t>r</a:t>
            </a:r>
            <a:r>
              <a:rPr sz="4200" dirty="0">
                <a:latin typeface="Gill Sans"/>
                <a:cs typeface="Gill Sans"/>
              </a:rPr>
              <a:t>e</a:t>
            </a:r>
            <a:r>
              <a:rPr sz="4200" spc="-5" dirty="0">
                <a:latin typeface="Gill Sans"/>
                <a:cs typeface="Gill Sans"/>
              </a:rPr>
              <a:t> </a:t>
            </a:r>
            <a:r>
              <a:rPr sz="4200" dirty="0">
                <a:latin typeface="Gill Sans"/>
                <a:cs typeface="Gill Sans"/>
              </a:rPr>
              <a:t>the</a:t>
            </a:r>
            <a:r>
              <a:rPr sz="4200" spc="-5" dirty="0">
                <a:latin typeface="Gill Sans"/>
                <a:cs typeface="Gill Sans"/>
              </a:rPr>
              <a:t> </a:t>
            </a:r>
            <a:r>
              <a:rPr sz="4200" spc="-25" dirty="0">
                <a:latin typeface="Gill Sans"/>
                <a:cs typeface="Gill Sans"/>
              </a:rPr>
              <a:t>co</a:t>
            </a:r>
            <a:r>
              <a:rPr sz="4200" spc="-5" dirty="0">
                <a:latin typeface="Gill Sans"/>
                <a:cs typeface="Gill Sans"/>
              </a:rPr>
              <a:t>l</a:t>
            </a:r>
            <a:r>
              <a:rPr sz="4200" spc="-20" dirty="0">
                <a:latin typeface="Gill Sans"/>
                <a:cs typeface="Gill Sans"/>
              </a:rPr>
              <a:t>ors”</a:t>
            </a:r>
            <a:endParaRPr sz="4200" dirty="0">
              <a:latin typeface="Gill Sans"/>
              <a:cs typeface="Gill Sans"/>
            </a:endParaRPr>
          </a:p>
          <a:p>
            <a:pPr marR="5080" algn="r">
              <a:spcBef>
                <a:spcPts val="1995"/>
              </a:spcBef>
            </a:pPr>
            <a:r>
              <a:rPr sz="2400" i="1" dirty="0">
                <a:latin typeface="Gill Sans"/>
                <a:cs typeface="Gill Sans"/>
              </a:rPr>
              <a:t>-Ja</a:t>
            </a:r>
            <a:r>
              <a:rPr sz="2400" i="1" spc="-10" dirty="0">
                <a:latin typeface="Gill Sans"/>
                <a:cs typeface="Gill Sans"/>
              </a:rPr>
              <a:t>cques</a:t>
            </a:r>
            <a:r>
              <a:rPr sz="2400" i="1" spc="-5" dirty="0">
                <a:latin typeface="Gill Sans"/>
                <a:cs typeface="Gill Sans"/>
              </a:rPr>
              <a:t> </a:t>
            </a:r>
            <a:r>
              <a:rPr sz="2400" i="1" spc="-15" dirty="0">
                <a:latin typeface="Gill Sans"/>
                <a:cs typeface="Gill Sans"/>
              </a:rPr>
              <a:t>Be</a:t>
            </a:r>
            <a:r>
              <a:rPr sz="2400" i="1" spc="80" dirty="0">
                <a:latin typeface="Gill Sans"/>
                <a:cs typeface="Gill Sans"/>
              </a:rPr>
              <a:t>r</a:t>
            </a:r>
            <a:r>
              <a:rPr sz="2400" i="1" spc="-10" dirty="0">
                <a:latin typeface="Gill Sans"/>
                <a:cs typeface="Gill Sans"/>
              </a:rPr>
              <a:t>t</a:t>
            </a:r>
            <a:r>
              <a:rPr sz="2400" i="1" dirty="0">
                <a:latin typeface="Gill Sans"/>
                <a:cs typeface="Gill Sans"/>
              </a:rPr>
              <a:t>in</a:t>
            </a:r>
            <a:endParaRPr sz="2400" dirty="0">
              <a:latin typeface="Gill Sans"/>
              <a:cs typeface="Gill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90131" y="2952750"/>
            <a:ext cx="10160000" cy="3848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size &amp; color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6730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2759" y="1541303"/>
            <a:ext cx="165710" cy="36076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69627" y="596956"/>
            <a:ext cx="5290742" cy="79041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99427" y="596956"/>
            <a:ext cx="5292738" cy="79201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81131" y="9097223"/>
            <a:ext cx="305816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i="1" spc="5" dirty="0">
                <a:latin typeface="Arial"/>
                <a:cs typeface="Arial"/>
              </a:rPr>
              <a:t>Figure</a:t>
            </a:r>
            <a:r>
              <a:rPr lang="en-US" sz="1000" i="1" spc="5" dirty="0">
                <a:latin typeface="Arial"/>
                <a:cs typeface="Arial"/>
              </a:rPr>
              <a:t> </a:t>
            </a:r>
            <a:r>
              <a:rPr sz="1000" i="1" spc="25" dirty="0">
                <a:latin typeface="Arial"/>
                <a:cs typeface="Arial"/>
              </a:rPr>
              <a:t>1.</a:t>
            </a:r>
            <a:r>
              <a:rPr sz="1000" i="1" spc="-45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Stimulus</a:t>
            </a:r>
            <a:r>
              <a:rPr lang="en-US" sz="1000" i="1" dirty="0">
                <a:latin typeface="Arial"/>
                <a:cs typeface="Arial"/>
              </a:rPr>
              <a:t> </a:t>
            </a:r>
            <a:r>
              <a:rPr sz="1000" i="1" spc="-15" dirty="0">
                <a:latin typeface="Arial"/>
                <a:cs typeface="Arial"/>
              </a:rPr>
              <a:t>From</a:t>
            </a:r>
            <a:r>
              <a:rPr sz="1000" i="1" spc="120" dirty="0">
                <a:latin typeface="Arial"/>
                <a:cs typeface="Arial"/>
              </a:rPr>
              <a:t> </a:t>
            </a:r>
            <a:r>
              <a:rPr sz="1000" i="1" spc="5" dirty="0">
                <a:latin typeface="Arial"/>
                <a:cs typeface="Arial"/>
              </a:rPr>
              <a:t>the</a:t>
            </a:r>
            <a:r>
              <a:rPr sz="1000" i="1" spc="90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High-Saturation</a:t>
            </a:r>
            <a:r>
              <a:rPr lang="en-US" sz="1000" i="1" dirty="0">
                <a:latin typeface="Arial"/>
                <a:cs typeface="Arial"/>
              </a:rPr>
              <a:t> </a:t>
            </a:r>
            <a:r>
              <a:rPr sz="1000" i="1" spc="15" dirty="0">
                <a:latin typeface="Arial"/>
                <a:cs typeface="Arial"/>
              </a:rPr>
              <a:t>Group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59802" y="9099204"/>
            <a:ext cx="302450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i="1" spc="5" dirty="0">
                <a:latin typeface="Arial"/>
                <a:cs typeface="Arial"/>
              </a:rPr>
              <a:t>Figure</a:t>
            </a:r>
            <a:r>
              <a:rPr sz="1000" i="1" spc="105" dirty="0">
                <a:latin typeface="Arial"/>
                <a:cs typeface="Arial"/>
              </a:rPr>
              <a:t> </a:t>
            </a:r>
            <a:r>
              <a:rPr sz="1000" i="1" spc="25" dirty="0">
                <a:latin typeface="Arial"/>
                <a:cs typeface="Arial"/>
              </a:rPr>
              <a:t>2.</a:t>
            </a:r>
            <a:r>
              <a:rPr sz="1000" i="1" spc="80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Stimulus</a:t>
            </a:r>
            <a:r>
              <a:rPr lang="en-US" sz="1000" i="1" dirty="0">
                <a:latin typeface="Arial"/>
                <a:cs typeface="Arial"/>
              </a:rPr>
              <a:t> </a:t>
            </a:r>
            <a:r>
              <a:rPr sz="1000" i="1" spc="-15" dirty="0">
                <a:latin typeface="Arial"/>
                <a:cs typeface="Arial"/>
              </a:rPr>
              <a:t>From</a:t>
            </a:r>
            <a:r>
              <a:rPr sz="1000" i="1" spc="120" dirty="0">
                <a:latin typeface="Arial"/>
                <a:cs typeface="Arial"/>
              </a:rPr>
              <a:t> </a:t>
            </a:r>
            <a:r>
              <a:rPr sz="1000" i="1" spc="10" dirty="0">
                <a:latin typeface="Arial"/>
                <a:cs typeface="Arial"/>
              </a:rPr>
              <a:t>the</a:t>
            </a:r>
            <a:r>
              <a:rPr sz="1000" i="1" spc="75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Low-Saturation</a:t>
            </a:r>
            <a:r>
              <a:rPr lang="en-US" sz="1000" i="1" dirty="0">
                <a:latin typeface="Arial"/>
                <a:cs typeface="Arial"/>
              </a:rPr>
              <a:t> </a:t>
            </a:r>
            <a:r>
              <a:rPr sz="1000" i="1" spc="15" dirty="0">
                <a:latin typeface="Arial"/>
                <a:cs typeface="Arial"/>
              </a:rPr>
              <a:t>Group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7" name="object 5"/>
          <p:cNvSpPr/>
          <p:nvPr/>
        </p:nvSpPr>
        <p:spPr>
          <a:xfrm>
            <a:off x="9025731" y="266700"/>
            <a:ext cx="5676900" cy="9220200"/>
          </a:xfrm>
          <a:custGeom>
            <a:avLst/>
            <a:gdLst/>
            <a:ahLst/>
            <a:cxnLst/>
            <a:rect l="l" t="t" r="r" b="b"/>
            <a:pathLst>
              <a:path w="5676900" h="9220200">
                <a:moveTo>
                  <a:pt x="0" y="0"/>
                </a:moveTo>
                <a:lnTo>
                  <a:pt x="5676900" y="0"/>
                </a:lnTo>
                <a:lnTo>
                  <a:pt x="5676900" y="9220200"/>
                </a:lnTo>
                <a:lnTo>
                  <a:pt x="0" y="92202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1" y="5745089"/>
            <a:ext cx="5486400" cy="2831293"/>
          </a:xfrm>
        </p:spPr>
        <p:txBody>
          <a:bodyPr>
            <a:normAutofit/>
          </a:bodyPr>
          <a:lstStyle/>
          <a:p>
            <a:r>
              <a:rPr lang="en-US"/>
              <a:t>which area is larger, red or green?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Takeaway</a:t>
            </a:r>
          </a:p>
          <a:p>
            <a:pPr lvl="1"/>
            <a:r>
              <a:rPr lang="en-US" dirty="0"/>
              <a:t>We have a strong propensity to assume our judgments of color are absolute, when in fact they are extremely relativistic.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Do your best to not place data in difficult contexts. Use color sparingly.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4927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guidelines</a:t>
            </a:r>
          </a:p>
          <a:p>
            <a:pPr lvl="1"/>
            <a:r>
              <a:rPr lang="en-US" dirty="0"/>
              <a:t>color is a relative medium—if encoding ordinal data with color, place marks on solid, neutral background</a:t>
            </a:r>
          </a:p>
          <a:p>
            <a:pPr lvl="1"/>
            <a:r>
              <a:rPr lang="en-US" dirty="0"/>
              <a:t>because of contrast effects, it is difficult to perceive absolute luminance of noncontiguous regions</a:t>
            </a:r>
          </a:p>
          <a:p>
            <a:pPr lvl="1"/>
            <a:r>
              <a:rPr lang="en-US" dirty="0"/>
              <a:t>for text, ideally use 10:1 ratio, 3:1 minimum</a:t>
            </a:r>
          </a:p>
          <a:p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879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Guidelines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in small regions use bright, highly saturated colors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for points and lines use just two saturation levels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use low saturation pastel colors for large regions and backgrounds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493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536781" y="9327690"/>
            <a:ext cx="2540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solidFill>
                  <a:srgbClr val="FFFFFF"/>
                </a:solidFill>
                <a:latin typeface="Gill Sans"/>
                <a:cs typeface="Gill Sans"/>
              </a:rPr>
              <a:t>56</a:t>
            </a:r>
            <a:endParaRPr>
              <a:latin typeface="Gill Sans"/>
              <a:cs typeface="Gill San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sz="half" idx="1"/>
          </p:nvPr>
        </p:nvSpPr>
        <p:spPr>
          <a:xfrm>
            <a:off x="6765132" y="1177220"/>
            <a:ext cx="10058398" cy="739916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what is a </a:t>
            </a:r>
            <a:r>
              <a:rPr lang="en-US" dirty="0" err="1"/>
              <a:t>colormap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specifies a mapping between color and values</a:t>
            </a:r>
          </a:p>
          <a:p>
            <a:pPr lvl="2"/>
            <a:r>
              <a:rPr lang="en-US" dirty="0"/>
              <a:t>also called a transfer function</a:t>
            </a:r>
          </a:p>
          <a:p>
            <a:endParaRPr lang="en-US" dirty="0"/>
          </a:p>
          <a:p>
            <a:pPr lvl="1"/>
            <a:r>
              <a:rPr lang="en-US" dirty="0"/>
              <a:t>categorical vs ordered</a:t>
            </a:r>
          </a:p>
          <a:p>
            <a:pPr lvl="1"/>
            <a:r>
              <a:rPr lang="en-US" dirty="0"/>
              <a:t>sequential vs diverging</a:t>
            </a:r>
          </a:p>
          <a:p>
            <a:pPr lvl="1"/>
            <a:r>
              <a:rPr lang="en-US" dirty="0"/>
              <a:t>segmented vs continuous</a:t>
            </a:r>
          </a:p>
          <a:p>
            <a:pPr lvl="1"/>
            <a:r>
              <a:rPr lang="en-US" dirty="0"/>
              <a:t>univariate vs bivariate</a:t>
            </a:r>
          </a:p>
          <a:p>
            <a:endParaRPr lang="en-US" dirty="0"/>
          </a:p>
          <a:p>
            <a:r>
              <a:rPr lang="en-US" b="1" dirty="0"/>
              <a:t>expressiveness</a:t>
            </a:r>
            <a:r>
              <a:rPr lang="en-US" dirty="0"/>
              <a:t>: match </a:t>
            </a:r>
            <a:r>
              <a:rPr lang="en-US" dirty="0" err="1"/>
              <a:t>colormap</a:t>
            </a:r>
            <a:r>
              <a:rPr lang="en-US" dirty="0"/>
              <a:t> to attribute type characteristics!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object 10"/>
          <p:cNvSpPr/>
          <p:nvPr/>
        </p:nvSpPr>
        <p:spPr>
          <a:xfrm>
            <a:off x="4098131" y="3962400"/>
            <a:ext cx="502920" cy="2743200"/>
          </a:xfrm>
          <a:prstGeom prst="rect">
            <a:avLst/>
          </a:prstGeom>
          <a:blipFill>
            <a:blip r:embed="rId3" cstate="print"/>
            <a:srcRect/>
            <a:stretch>
              <a:fillRect l="-13996" t="-3103" r="-11121" b="-2883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62909" y="3962400"/>
            <a:ext cx="502920" cy="2743200"/>
          </a:xfrm>
          <a:prstGeom prst="rect">
            <a:avLst/>
          </a:prstGeom>
          <a:blipFill>
            <a:blip r:embed="rId4" cstate="print"/>
            <a:srcRect/>
            <a:stretch>
              <a:fillRect l="-17240" t="-6433" r="-14188" b="-442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27687" y="3962400"/>
            <a:ext cx="502920" cy="2743200"/>
          </a:xfrm>
          <a:prstGeom prst="rect">
            <a:avLst/>
          </a:prstGeom>
          <a:blipFill>
            <a:blip r:embed="rId5" cstate="print"/>
            <a:srcRect/>
            <a:stretch>
              <a:fillRect l="-16207" t="-1182" r="-16899" b="-2286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21355" y="4009458"/>
            <a:ext cx="426720" cy="2594610"/>
          </a:xfrm>
          <a:custGeom>
            <a:avLst/>
            <a:gdLst/>
            <a:ahLst/>
            <a:cxnLst/>
            <a:rect l="l" t="t" r="r" b="b"/>
            <a:pathLst>
              <a:path w="426720" h="2594609">
                <a:moveTo>
                  <a:pt x="0" y="2594372"/>
                </a:moveTo>
                <a:lnTo>
                  <a:pt x="0" y="0"/>
                </a:lnTo>
                <a:lnTo>
                  <a:pt x="426640" y="0"/>
                </a:lnTo>
                <a:lnTo>
                  <a:pt x="426640" y="2594372"/>
                </a:lnTo>
                <a:lnTo>
                  <a:pt x="0" y="2594372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57244" y="4886325"/>
            <a:ext cx="1328737" cy="895350"/>
          </a:xfrm>
          <a:prstGeom prst="rect">
            <a:avLst/>
          </a:prstGeom>
          <a:blipFill>
            <a:blip r:embed="rId6" cstate="print"/>
            <a:srcRect/>
            <a:stretch>
              <a:fillRect l="-3107" t="-3929" r="-3941" b="-529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Group 18"/>
          <p:cNvGrpSpPr/>
          <p:nvPr/>
        </p:nvGrpSpPr>
        <p:grpSpPr>
          <a:xfrm>
            <a:off x="2269331" y="1504950"/>
            <a:ext cx="2943476" cy="2152650"/>
            <a:chOff x="3583894" y="264794"/>
            <a:chExt cx="2943476" cy="2152650"/>
          </a:xfrm>
        </p:grpSpPr>
        <p:sp>
          <p:nvSpPr>
            <p:cNvPr id="7" name="object 7"/>
            <p:cNvSpPr txBox="1"/>
            <p:nvPr/>
          </p:nvSpPr>
          <p:spPr>
            <a:xfrm>
              <a:off x="3583894" y="1184613"/>
              <a:ext cx="1422400" cy="61555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4000" spc="-25" dirty="0">
                  <a:solidFill>
                    <a:srgbClr val="53585F"/>
                  </a:solidFill>
                  <a:latin typeface="Consolas"/>
                  <a:cs typeface="Consolas"/>
                </a:rPr>
                <a:t>[0,8]</a:t>
              </a:r>
              <a:endParaRPr sz="4000" dirty="0">
                <a:latin typeface="Consolas"/>
                <a:cs typeface="Consola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5215731" y="1447799"/>
              <a:ext cx="558800" cy="0"/>
            </a:xfrm>
            <a:custGeom>
              <a:avLst/>
              <a:gdLst/>
              <a:ahLst/>
              <a:cxnLst/>
              <a:rect l="l" t="t" r="r" b="b"/>
              <a:pathLst>
                <a:path w="558800">
                  <a:moveTo>
                    <a:pt x="0" y="0"/>
                  </a:moveTo>
                  <a:lnTo>
                    <a:pt x="539455" y="0"/>
                  </a:lnTo>
                  <a:lnTo>
                    <a:pt x="558799" y="0"/>
                  </a:lnTo>
                </a:path>
              </a:pathLst>
            </a:custGeom>
            <a:ln w="508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49131" y="1341119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59" h="213359">
                  <a:moveTo>
                    <a:pt x="0" y="0"/>
                  </a:moveTo>
                  <a:lnTo>
                    <a:pt x="0" y="213359"/>
                  </a:lnTo>
                  <a:lnTo>
                    <a:pt x="213359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1"/>
            <p:cNvSpPr/>
            <p:nvPr/>
          </p:nvSpPr>
          <p:spPr>
            <a:xfrm>
              <a:off x="6082870" y="264794"/>
              <a:ext cx="444500" cy="2152650"/>
            </a:xfrm>
            <a:prstGeom prst="rect">
              <a:avLst/>
            </a:prstGeom>
            <a:blipFill>
              <a:blip r:embed="rId4" cstate="print"/>
              <a:srcRect/>
              <a:stretch>
                <a:fillRect l="-17240" t="-6433" r="-14188" b="-4424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Picture 17"/>
          <p:cNvPicPr>
            <a:picLocks/>
          </p:cNvPicPr>
          <p:nvPr/>
        </p:nvPicPr>
        <p:blipFill rotWithShape="1">
          <a:blip r:embed="rId7"/>
          <a:srcRect l="21021" t="18666" r="75340" b="13334"/>
          <a:stretch/>
        </p:blipFill>
        <p:spPr>
          <a:xfrm>
            <a:off x="6392465" y="3962400"/>
            <a:ext cx="50292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94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guidelines</a:t>
            </a:r>
          </a:p>
          <a:p>
            <a:pPr lvl="1"/>
            <a:r>
              <a:rPr lang="en-US" dirty="0"/>
              <a:t>categorical colors are easier to remember if they are nameable</a:t>
            </a:r>
          </a:p>
          <a:p>
            <a:pPr lvl="1"/>
            <a:r>
              <a:rPr lang="en-US" dirty="0"/>
              <a:t>ordered </a:t>
            </a:r>
            <a:r>
              <a:rPr lang="en-US" dirty="0" err="1"/>
              <a:t>colormaps</a:t>
            </a:r>
            <a:r>
              <a:rPr lang="en-US" dirty="0"/>
              <a:t> should vary along saturation or luminance</a:t>
            </a:r>
          </a:p>
          <a:p>
            <a:pPr lvl="1"/>
            <a:r>
              <a:rPr lang="en-US" dirty="0"/>
              <a:t>bivariate </a:t>
            </a:r>
            <a:r>
              <a:rPr lang="en-US" dirty="0" err="1"/>
              <a:t>colormaps</a:t>
            </a:r>
            <a:r>
              <a:rPr lang="en-US" dirty="0"/>
              <a:t> are difficult to interpret if at least one variable is not binary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512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235322" y="3203668"/>
            <a:ext cx="11120251" cy="6025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Color != Wavelength</a:t>
            </a:r>
          </a:p>
          <a:p>
            <a:pPr lvl="1"/>
            <a:r>
              <a:rPr lang="en-US" dirty="0"/>
              <a:t>but rather, a combination of wavelengths and 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9657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47142" y="4406900"/>
            <a:ext cx="10694924" cy="939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hues for categories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3429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53349" y="2265453"/>
            <a:ext cx="9991318" cy="70725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distinguishability</a:t>
            </a:r>
          </a:p>
          <a:p>
            <a:pPr lvl="1"/>
            <a:r>
              <a:rPr lang="en-US" dirty="0"/>
              <a:t>only good at distinguishing 6-12 simultaneous colors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580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18931" y="3410783"/>
            <a:ext cx="6535240" cy="37602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order these colors…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8184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80175" y="3919810"/>
            <a:ext cx="1149985" cy="492759"/>
          </a:xfrm>
          <a:custGeom>
            <a:avLst/>
            <a:gdLst/>
            <a:ahLst/>
            <a:cxnLst/>
            <a:rect l="l" t="t" r="r" b="b"/>
            <a:pathLst>
              <a:path w="1149985" h="492760">
                <a:moveTo>
                  <a:pt x="0" y="492606"/>
                </a:moveTo>
                <a:lnTo>
                  <a:pt x="1149414" y="492606"/>
                </a:lnTo>
                <a:lnTo>
                  <a:pt x="1149414" y="0"/>
                </a:lnTo>
                <a:lnTo>
                  <a:pt x="0" y="0"/>
                </a:lnTo>
                <a:lnTo>
                  <a:pt x="0" y="492606"/>
                </a:lnTo>
                <a:close/>
              </a:path>
            </a:pathLst>
          </a:custGeom>
          <a:solidFill>
            <a:srgbClr val="CECE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59627" y="4658719"/>
            <a:ext cx="1149985" cy="492759"/>
          </a:xfrm>
          <a:custGeom>
            <a:avLst/>
            <a:gdLst/>
            <a:ahLst/>
            <a:cxnLst/>
            <a:rect l="l" t="t" r="r" b="b"/>
            <a:pathLst>
              <a:path w="1149984" h="492760">
                <a:moveTo>
                  <a:pt x="0" y="492606"/>
                </a:moveTo>
                <a:lnTo>
                  <a:pt x="1149414" y="492606"/>
                </a:lnTo>
                <a:lnTo>
                  <a:pt x="1149414" y="0"/>
                </a:lnTo>
                <a:lnTo>
                  <a:pt x="0" y="0"/>
                </a:lnTo>
                <a:lnTo>
                  <a:pt x="0" y="492606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704604" y="3525725"/>
            <a:ext cx="1149985" cy="492759"/>
          </a:xfrm>
          <a:custGeom>
            <a:avLst/>
            <a:gdLst/>
            <a:ahLst/>
            <a:cxnLst/>
            <a:rect l="l" t="t" r="r" b="b"/>
            <a:pathLst>
              <a:path w="1149984" h="492760">
                <a:moveTo>
                  <a:pt x="0" y="492606"/>
                </a:moveTo>
                <a:lnTo>
                  <a:pt x="1149414" y="492606"/>
                </a:lnTo>
                <a:lnTo>
                  <a:pt x="1149414" y="0"/>
                </a:lnTo>
                <a:lnTo>
                  <a:pt x="0" y="0"/>
                </a:lnTo>
                <a:lnTo>
                  <a:pt x="0" y="492606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377832" y="6481362"/>
            <a:ext cx="1149985" cy="492759"/>
          </a:xfrm>
          <a:custGeom>
            <a:avLst/>
            <a:gdLst/>
            <a:ahLst/>
            <a:cxnLst/>
            <a:rect l="l" t="t" r="r" b="b"/>
            <a:pathLst>
              <a:path w="1149984" h="492759">
                <a:moveTo>
                  <a:pt x="0" y="492606"/>
                </a:moveTo>
                <a:lnTo>
                  <a:pt x="1149414" y="492606"/>
                </a:lnTo>
                <a:lnTo>
                  <a:pt x="1149414" y="0"/>
                </a:lnTo>
                <a:lnTo>
                  <a:pt x="0" y="0"/>
                </a:lnTo>
                <a:lnTo>
                  <a:pt x="0" y="4926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044532" y="5824554"/>
            <a:ext cx="1149985" cy="492759"/>
          </a:xfrm>
          <a:custGeom>
            <a:avLst/>
            <a:gdLst/>
            <a:ahLst/>
            <a:cxnLst/>
            <a:rect l="l" t="t" r="r" b="b"/>
            <a:pathLst>
              <a:path w="1149985" h="492760">
                <a:moveTo>
                  <a:pt x="0" y="492606"/>
                </a:moveTo>
                <a:lnTo>
                  <a:pt x="1149414" y="492606"/>
                </a:lnTo>
                <a:lnTo>
                  <a:pt x="1149414" y="0"/>
                </a:lnTo>
                <a:lnTo>
                  <a:pt x="0" y="0"/>
                </a:lnTo>
                <a:lnTo>
                  <a:pt x="0" y="492606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order these colors…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246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80175" y="3919810"/>
            <a:ext cx="1149985" cy="492759"/>
          </a:xfrm>
          <a:custGeom>
            <a:avLst/>
            <a:gdLst/>
            <a:ahLst/>
            <a:cxnLst/>
            <a:rect l="l" t="t" r="r" b="b"/>
            <a:pathLst>
              <a:path w="1149985" h="492760">
                <a:moveTo>
                  <a:pt x="0" y="492606"/>
                </a:moveTo>
                <a:lnTo>
                  <a:pt x="1149414" y="492606"/>
                </a:lnTo>
                <a:lnTo>
                  <a:pt x="1149414" y="0"/>
                </a:lnTo>
                <a:lnTo>
                  <a:pt x="0" y="0"/>
                </a:lnTo>
                <a:lnTo>
                  <a:pt x="0" y="492606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59627" y="4658719"/>
            <a:ext cx="1149985" cy="492759"/>
          </a:xfrm>
          <a:custGeom>
            <a:avLst/>
            <a:gdLst/>
            <a:ahLst/>
            <a:cxnLst/>
            <a:rect l="l" t="t" r="r" b="b"/>
            <a:pathLst>
              <a:path w="1149984" h="492760">
                <a:moveTo>
                  <a:pt x="0" y="492606"/>
                </a:moveTo>
                <a:lnTo>
                  <a:pt x="1149414" y="492606"/>
                </a:lnTo>
                <a:lnTo>
                  <a:pt x="1149414" y="0"/>
                </a:lnTo>
                <a:lnTo>
                  <a:pt x="0" y="0"/>
                </a:lnTo>
                <a:lnTo>
                  <a:pt x="0" y="492606"/>
                </a:lnTo>
                <a:close/>
              </a:path>
            </a:pathLst>
          </a:custGeom>
          <a:solidFill>
            <a:srgbClr val="FC57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704604" y="3525725"/>
            <a:ext cx="1149985" cy="492759"/>
          </a:xfrm>
          <a:custGeom>
            <a:avLst/>
            <a:gdLst/>
            <a:ahLst/>
            <a:cxnLst/>
            <a:rect l="l" t="t" r="r" b="b"/>
            <a:pathLst>
              <a:path w="1149984" h="492760">
                <a:moveTo>
                  <a:pt x="0" y="492606"/>
                </a:moveTo>
                <a:lnTo>
                  <a:pt x="1149414" y="492606"/>
                </a:lnTo>
                <a:lnTo>
                  <a:pt x="1149414" y="0"/>
                </a:lnTo>
                <a:lnTo>
                  <a:pt x="0" y="0"/>
                </a:lnTo>
                <a:lnTo>
                  <a:pt x="0" y="492606"/>
                </a:lnTo>
                <a:close/>
              </a:path>
            </a:pathLst>
          </a:custGeom>
          <a:solidFill>
            <a:srgbClr val="FF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377832" y="6481362"/>
            <a:ext cx="1149985" cy="492759"/>
          </a:xfrm>
          <a:custGeom>
            <a:avLst/>
            <a:gdLst/>
            <a:ahLst/>
            <a:cxnLst/>
            <a:rect l="l" t="t" r="r" b="b"/>
            <a:pathLst>
              <a:path w="1149984" h="492759">
                <a:moveTo>
                  <a:pt x="0" y="492606"/>
                </a:moveTo>
                <a:lnTo>
                  <a:pt x="1149414" y="492606"/>
                </a:lnTo>
                <a:lnTo>
                  <a:pt x="1149414" y="0"/>
                </a:lnTo>
                <a:lnTo>
                  <a:pt x="0" y="0"/>
                </a:lnTo>
                <a:lnTo>
                  <a:pt x="0" y="492606"/>
                </a:lnTo>
                <a:close/>
              </a:path>
            </a:pathLst>
          </a:custGeom>
          <a:solidFill>
            <a:srgbClr val="FE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044532" y="5824554"/>
            <a:ext cx="1149985" cy="492759"/>
          </a:xfrm>
          <a:custGeom>
            <a:avLst/>
            <a:gdLst/>
            <a:ahLst/>
            <a:cxnLst/>
            <a:rect l="l" t="t" r="r" b="b"/>
            <a:pathLst>
              <a:path w="1149985" h="492760">
                <a:moveTo>
                  <a:pt x="0" y="492606"/>
                </a:moveTo>
                <a:lnTo>
                  <a:pt x="1149414" y="492606"/>
                </a:lnTo>
                <a:lnTo>
                  <a:pt x="1149414" y="0"/>
                </a:lnTo>
                <a:lnTo>
                  <a:pt x="0" y="0"/>
                </a:lnTo>
                <a:lnTo>
                  <a:pt x="0" y="492606"/>
                </a:lnTo>
                <a:close/>
              </a:path>
            </a:pathLst>
          </a:custGeom>
          <a:solidFill>
            <a:srgbClr val="FF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order these colors…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494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guidelines</a:t>
            </a:r>
          </a:p>
          <a:p>
            <a:pPr lvl="1"/>
            <a:r>
              <a:rPr lang="en-US" dirty="0"/>
              <a:t>luminance and saturation are most effective for ordinal data because they have an inherent ordering</a:t>
            </a:r>
          </a:p>
          <a:p>
            <a:pPr lvl="1"/>
            <a:r>
              <a:rPr lang="en-US" dirty="0"/>
              <a:t>hue is great for categorical data because there is no inherent ordering</a:t>
            </a:r>
          </a:p>
          <a:p>
            <a:pPr lvl="2"/>
            <a:r>
              <a:rPr lang="en-US" dirty="0"/>
              <a:t>but limit number of hues to 6-12 for distinguishability</a:t>
            </a:r>
          </a:p>
          <a:p>
            <a:pPr lvl="1"/>
            <a:r>
              <a:rPr lang="en-US" dirty="0"/>
              <a:t>number of hues and distribution on the </a:t>
            </a:r>
            <a:r>
              <a:rPr lang="en-US" dirty="0" err="1"/>
              <a:t>colormap</a:t>
            </a:r>
            <a:r>
              <a:rPr lang="en-US" dirty="0"/>
              <a:t> should be related to which and how many structures in the data to emphasize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0355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/>
          <p:nvPr/>
        </p:nvSpPr>
        <p:spPr>
          <a:xfrm rot="16200000">
            <a:off x="2299812" y="3855720"/>
            <a:ext cx="2743200" cy="3657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 rot="5400000">
            <a:off x="2304240" y="7270862"/>
            <a:ext cx="2743200" cy="3657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Group 8"/>
          <p:cNvGrpSpPr/>
          <p:nvPr/>
        </p:nvGrpSpPr>
        <p:grpSpPr>
          <a:xfrm>
            <a:off x="4262199" y="2616200"/>
            <a:ext cx="3604330" cy="3010932"/>
            <a:chOff x="4262199" y="2616200"/>
            <a:chExt cx="3604330" cy="3010932"/>
          </a:xfrm>
        </p:grpSpPr>
        <p:sp>
          <p:nvSpPr>
            <p:cNvPr id="24" name="object 24"/>
            <p:cNvSpPr/>
            <p:nvPr/>
          </p:nvSpPr>
          <p:spPr>
            <a:xfrm>
              <a:off x="4631531" y="2616200"/>
              <a:ext cx="3234998" cy="2628900"/>
            </a:xfrm>
            <a:prstGeom prst="rect">
              <a:avLst/>
            </a:prstGeom>
            <a:blipFill>
              <a:blip r:embed="rId5" cstate="print"/>
              <a:srcRect/>
              <a:stretch>
                <a:fillRect r="-100217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31531" y="5257800"/>
              <a:ext cx="1165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Frequency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 rot="5400000">
              <a:off x="3958494" y="2984563"/>
              <a:ext cx="9767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Contrast</a:t>
              </a: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4446865" y="3657600"/>
              <a:ext cx="0" cy="14478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797428" y="5442466"/>
              <a:ext cx="195830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4282063" y="6082142"/>
            <a:ext cx="3584466" cy="2997074"/>
            <a:chOff x="8300799" y="2616200"/>
            <a:chExt cx="3584466" cy="2997074"/>
          </a:xfrm>
        </p:grpSpPr>
        <p:sp>
          <p:nvSpPr>
            <p:cNvPr id="15" name="object 24"/>
            <p:cNvSpPr/>
            <p:nvPr/>
          </p:nvSpPr>
          <p:spPr>
            <a:xfrm>
              <a:off x="8644497" y="2616200"/>
              <a:ext cx="3240768" cy="2628900"/>
            </a:xfrm>
            <a:prstGeom prst="rect">
              <a:avLst/>
            </a:prstGeom>
            <a:blipFill>
              <a:blip r:embed="rId5" cstate="print"/>
              <a:srcRect/>
              <a:stretch>
                <a:fillRect l="-99860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670131" y="5243942"/>
              <a:ext cx="1165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Frequency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 rot="5400000">
              <a:off x="7997094" y="2970705"/>
              <a:ext cx="9767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Contrast</a:t>
              </a:r>
            </a:p>
          </p:txBody>
        </p:sp>
        <p:cxnSp>
          <p:nvCxnSpPr>
            <p:cNvPr id="29" name="Straight Arrow Connector 28"/>
            <p:cNvCxnSpPr>
              <a:stCxn id="28" idx="3"/>
            </p:cNvCxnSpPr>
            <p:nvPr/>
          </p:nvCxnSpPr>
          <p:spPr>
            <a:xfrm>
              <a:off x="8485465" y="3643742"/>
              <a:ext cx="0" cy="14478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0" idx="3"/>
            </p:cNvCxnSpPr>
            <p:nvPr/>
          </p:nvCxnSpPr>
          <p:spPr>
            <a:xfrm>
              <a:off x="9836028" y="5428608"/>
              <a:ext cx="195830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74375" t="23334" r="2083" b="2000"/>
          <a:stretch/>
        </p:blipFill>
        <p:spPr>
          <a:xfrm>
            <a:off x="9355931" y="2621141"/>
            <a:ext cx="6227309" cy="6172200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rainbow </a:t>
            </a:r>
            <a:r>
              <a:rPr lang="en-US" dirty="0" err="1"/>
              <a:t>colormaps</a:t>
            </a:r>
            <a:r>
              <a:rPr lang="en-US" dirty="0"/>
              <a:t>: challenges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spc="-15" dirty="0">
                <a:latin typeface="Gill Sans"/>
                <a:cs typeface="Gill Sans"/>
              </a:rPr>
              <a:t>Borland</a:t>
            </a:r>
            <a:r>
              <a:rPr lang="en-US" spc="-5" dirty="0">
                <a:latin typeface="Gill Sans"/>
                <a:cs typeface="Gill Sans"/>
              </a:rPr>
              <a:t> </a:t>
            </a:r>
            <a:r>
              <a:rPr lang="en-US" dirty="0">
                <a:latin typeface="Gill Sans"/>
                <a:cs typeface="Gill Sans"/>
              </a:rPr>
              <a:t>2007</a:t>
            </a:r>
          </a:p>
        </p:txBody>
      </p:sp>
    </p:spTree>
    <p:extLst>
      <p:ext uri="{BB962C8B-B14F-4D97-AF65-F5344CB8AC3E}">
        <p14:creationId xmlns:p14="http://schemas.microsoft.com/office/powerpoint/2010/main" val="16387628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34570" y="2514601"/>
            <a:ext cx="13271122" cy="52078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34570" y="7770901"/>
            <a:ext cx="446783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dirty="0">
                <a:solidFill>
                  <a:srgbClr val="53585F"/>
                </a:solidFill>
                <a:latin typeface="Gill Sans"/>
                <a:cs typeface="Helvetica Neue Light"/>
              </a:rPr>
              <a:t>ze</a:t>
            </a:r>
            <a:r>
              <a:rPr sz="2800" spc="-55" dirty="0">
                <a:solidFill>
                  <a:srgbClr val="53585F"/>
                </a:solidFill>
                <a:latin typeface="Gill Sans"/>
                <a:cs typeface="Helvetica Neue Light"/>
              </a:rPr>
              <a:t>r</a:t>
            </a:r>
            <a:r>
              <a:rPr sz="2800" dirty="0">
                <a:solidFill>
                  <a:srgbClr val="53585F"/>
                </a:solidFill>
                <a:latin typeface="Gill Sans"/>
                <a:cs typeface="Helvetica Neue Light"/>
              </a:rPr>
              <a:t>o c</a:t>
            </a:r>
            <a:r>
              <a:rPr sz="2800" spc="-55" dirty="0">
                <a:solidFill>
                  <a:srgbClr val="53585F"/>
                </a:solidFill>
                <a:latin typeface="Gill Sans"/>
                <a:cs typeface="Helvetica Neue Light"/>
              </a:rPr>
              <a:t>r</a:t>
            </a:r>
            <a:r>
              <a:rPr sz="2800" dirty="0">
                <a:solidFill>
                  <a:srgbClr val="53585F"/>
                </a:solidFill>
                <a:latin typeface="Gill Sans"/>
                <a:cs typeface="Helvetica Neue Light"/>
              </a:rPr>
              <a:t>ossing not explicit</a:t>
            </a:r>
            <a:endParaRPr sz="2800" dirty="0">
              <a:latin typeface="Gill Sans"/>
              <a:cs typeface="Helvetica Neue Ligh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rainbow </a:t>
            </a:r>
            <a:r>
              <a:rPr lang="en-US" dirty="0" err="1"/>
              <a:t>colormaps</a:t>
            </a:r>
            <a:r>
              <a:rPr lang="en-US" dirty="0"/>
              <a:t>: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816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84331" y="381000"/>
            <a:ext cx="8077200" cy="8991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rainbow </a:t>
            </a:r>
            <a:r>
              <a:rPr lang="en-US" dirty="0" err="1"/>
              <a:t>colormaps</a:t>
            </a:r>
            <a:r>
              <a:rPr lang="en-US" dirty="0"/>
              <a:t>: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639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Color section Guidelines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18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spectr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4371" y="2466976"/>
            <a:ext cx="10791520" cy="629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31750"/>
          </a:effectLst>
        </p:spPr>
      </p:pic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Cone Response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07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38400" y="2768600"/>
            <a:ext cx="9263463" cy="1371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315891" y="2672492"/>
            <a:ext cx="89408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000" spc="195" dirty="0">
                <a:latin typeface="Gill Sans"/>
                <a:cs typeface="Times New Roman"/>
              </a:rPr>
              <a:t>poor</a:t>
            </a:r>
            <a:endParaRPr sz="3000" dirty="0">
              <a:latin typeface="Gill Sans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38402" y="5943600"/>
            <a:ext cx="9102129" cy="1193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38402" y="7480300"/>
            <a:ext cx="9000529" cy="1231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489531" y="5650259"/>
            <a:ext cx="1456582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/>
            <a:r>
              <a:rPr lang="en-US" sz="3000" spc="305" dirty="0">
                <a:latin typeface="Gill Sans"/>
                <a:cs typeface="Times New Roman"/>
              </a:rPr>
              <a:t>better</a:t>
            </a:r>
            <a:endParaRPr sz="3000" dirty="0">
              <a:latin typeface="Gill Sans"/>
              <a:cs typeface="Times New Roman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Rainbow guidelines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6734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869530" y="190500"/>
            <a:ext cx="11353801" cy="9296400"/>
          </a:xfrm>
        </p:spPr>
        <p:txBody>
          <a:bodyPr>
            <a:normAutofit fontScale="92500" lnSpcReduction="20000"/>
          </a:bodyPr>
          <a:lstStyle/>
          <a:p>
            <a:pPr lvl="1" algn="l">
              <a:lnSpc>
                <a:spcPct val="150000"/>
              </a:lnSpc>
            </a:pPr>
            <a:r>
              <a:rPr lang="en-US" b="1" dirty="0"/>
              <a:t>Complementary</a:t>
            </a:r>
            <a:r>
              <a:rPr lang="en-US" dirty="0"/>
              <a:t>—high contrast creates a vibrant look</a:t>
            </a:r>
          </a:p>
          <a:p>
            <a:pPr lvl="1" algn="l">
              <a:lnSpc>
                <a:spcPct val="150000"/>
              </a:lnSpc>
            </a:pPr>
            <a:r>
              <a:rPr lang="en-US" b="1" dirty="0"/>
              <a:t>Analogous</a:t>
            </a:r>
            <a:r>
              <a:rPr lang="en-US" dirty="0"/>
              <a:t>—often found in nature and are harmonious and pleasing to the eye</a:t>
            </a:r>
          </a:p>
          <a:p>
            <a:pPr lvl="1" algn="l">
              <a:lnSpc>
                <a:spcPct val="150000"/>
              </a:lnSpc>
            </a:pPr>
            <a:r>
              <a:rPr lang="en-US" b="1" dirty="0"/>
              <a:t>Triad</a:t>
            </a:r>
            <a:r>
              <a:rPr lang="en-US" dirty="0"/>
              <a:t>—vibrant, even if you use pale or unsaturated versions of your hues</a:t>
            </a:r>
          </a:p>
          <a:p>
            <a:pPr lvl="1" algn="l">
              <a:lnSpc>
                <a:spcPct val="150000"/>
              </a:lnSpc>
            </a:pPr>
            <a:r>
              <a:rPr lang="en-US" b="1" dirty="0"/>
              <a:t>Split-complementary</a:t>
            </a:r>
            <a:r>
              <a:rPr lang="en-US" dirty="0"/>
              <a:t>—same strong contrast as the complementary but less tension</a:t>
            </a:r>
          </a:p>
          <a:p>
            <a:pPr lvl="1" algn="l">
              <a:lnSpc>
                <a:spcPct val="150000"/>
              </a:lnSpc>
            </a:pPr>
            <a:r>
              <a:rPr lang="en-US" b="1" dirty="0"/>
              <a:t>Rectangle</a:t>
            </a:r>
            <a:r>
              <a:rPr lang="en-US" dirty="0"/>
              <a:t>—rich color scheme offers plenty of possibilities for variation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http://</a:t>
            </a:r>
            <a:r>
              <a:rPr lang="en-US" dirty="0" err="1"/>
              <a:t>www.tigercolor.com</a:t>
            </a:r>
            <a:r>
              <a:rPr lang="en-US" dirty="0"/>
              <a:t>/color-lab/color-theory/color-</a:t>
            </a:r>
            <a:r>
              <a:rPr lang="en-US" dirty="0" err="1"/>
              <a:t>harmonies.htm</a:t>
            </a:r>
            <a:endParaRPr lang="en-US" dirty="0"/>
          </a:p>
        </p:txBody>
      </p:sp>
      <p:pic>
        <p:nvPicPr>
          <p:cNvPr id="3074" name="Picture 2" descr="Color Wheel with complementary color sch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14" y="19050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omplementary color sch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331" y="476250"/>
            <a:ext cx="142875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olor Wheel with analogous color sche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14" y="208597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nalogous color sche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331" y="2371725"/>
            <a:ext cx="142875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olor Wheel with triadic color schem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14" y="398145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split-complementary color schem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331" y="4267200"/>
            <a:ext cx="142875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olor Wheel with tetradic color schem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14" y="58769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rectangle color schem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331" y="6162675"/>
            <a:ext cx="142875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Color Wheel with square color schem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14" y="777240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square color schem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331" y="8058150"/>
            <a:ext cx="142875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 flipH="1">
            <a:off x="15437050" y="476250"/>
            <a:ext cx="923330" cy="7774436"/>
          </a:xfrm>
          <a:prstGeom prst="rect">
            <a:avLst/>
          </a:prstGeom>
        </p:spPr>
        <p:txBody>
          <a:bodyPr vert="vert" wrap="square">
            <a:spAutoFit/>
          </a:bodyPr>
          <a:lstStyle/>
          <a:p>
            <a:r>
              <a:rPr lang="en-US" sz="4800" u="sng" cap="small" dirty="0">
                <a:latin typeface="Gill Sans MT" panose="020B0502020104020203" pitchFamily="34" charset="0"/>
              </a:rPr>
              <a:t>Color Harmonies</a:t>
            </a:r>
          </a:p>
        </p:txBody>
      </p:sp>
    </p:spTree>
    <p:extLst>
      <p:ext uri="{BB962C8B-B14F-4D97-AF65-F5344CB8AC3E}">
        <p14:creationId xmlns:p14="http://schemas.microsoft.com/office/powerpoint/2010/main" val="1282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8742968" y="4519323"/>
            <a:ext cx="5729940" cy="35812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259"/>
          </a:p>
        </p:txBody>
      </p:sp>
      <p:sp>
        <p:nvSpPr>
          <p:cNvPr id="12" name="object 12"/>
          <p:cNvSpPr/>
          <p:nvPr/>
        </p:nvSpPr>
        <p:spPr>
          <a:xfrm>
            <a:off x="7091971" y="2261340"/>
            <a:ext cx="4418852" cy="32777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259"/>
          </a:p>
        </p:txBody>
      </p:sp>
      <p:sp>
        <p:nvSpPr>
          <p:cNvPr id="17" name="object 17"/>
          <p:cNvSpPr/>
          <p:nvPr/>
        </p:nvSpPr>
        <p:spPr>
          <a:xfrm>
            <a:off x="3632153" y="2686228"/>
            <a:ext cx="3763308" cy="48680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259"/>
          </a:p>
        </p:txBody>
      </p:sp>
      <p:sp>
        <p:nvSpPr>
          <p:cNvPr id="22" name="object 22"/>
          <p:cNvSpPr/>
          <p:nvPr/>
        </p:nvSpPr>
        <p:spPr>
          <a:xfrm>
            <a:off x="4821845" y="6158187"/>
            <a:ext cx="5851337" cy="32655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259"/>
          </a:p>
        </p:txBody>
      </p:sp>
      <p:sp>
        <p:nvSpPr>
          <p:cNvPr id="23" name="Content Placeholder 2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LOOK TO NATURE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2513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0117931" y="3177242"/>
            <a:ext cx="5462867" cy="33991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259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SIMPLICITY</a:t>
            </a:r>
          </a:p>
          <a:p>
            <a:pPr lvl="1"/>
            <a:r>
              <a:rPr lang="en-US" dirty="0"/>
              <a:t>choose one color to be used in larger amounts</a:t>
            </a:r>
          </a:p>
          <a:p>
            <a:pPr lvl="1"/>
            <a:r>
              <a:rPr lang="en-US" dirty="0"/>
              <a:t>be selective about the base color</a:t>
            </a:r>
          </a:p>
          <a:p>
            <a:pPr lvl="1"/>
            <a:r>
              <a:rPr lang="en-US" dirty="0"/>
              <a:t>use other colors to add interest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906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AVOIDANCE OF COLOR</a:t>
            </a:r>
          </a:p>
          <a:p>
            <a:pPr lvl="1"/>
            <a:r>
              <a:rPr lang="en-US" dirty="0"/>
              <a:t>use neutrals (work with any scheme)</a:t>
            </a:r>
          </a:p>
          <a:p>
            <a:pPr lvl="2"/>
            <a:r>
              <a:rPr lang="en-US" dirty="0"/>
              <a:t>black, white, grey</a:t>
            </a:r>
          </a:p>
          <a:p>
            <a:pPr lvl="1"/>
            <a:r>
              <a:rPr lang="en-US" dirty="0"/>
              <a:t>use diagrammatic marks (may be better encoding channels)</a:t>
            </a:r>
          </a:p>
          <a:p>
            <a:pPr lvl="2"/>
            <a:r>
              <a:rPr lang="en-US" dirty="0"/>
              <a:t>size, shape, texture, length, width, orientation, curvature and intensity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100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Get it right in black and white.</a:t>
            </a:r>
          </a:p>
          <a:p>
            <a:pPr lvl="2"/>
            <a:r>
              <a:rPr lang="en-US" dirty="0"/>
              <a:t>Maureen Stone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8650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tools for color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487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79087" y="29747"/>
            <a:ext cx="12782092" cy="97238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183731" y="8386401"/>
            <a:ext cx="10972800" cy="1108781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Colorbrewer2.org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9791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07406" y="261913"/>
            <a:ext cx="12925450" cy="94916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83731" y="8090428"/>
            <a:ext cx="10972800" cy="1108781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MUDCU.BE/sphere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3261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364331" y="387226"/>
            <a:ext cx="7772400" cy="5486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259"/>
          </a:p>
        </p:txBody>
      </p:sp>
      <p:sp>
        <p:nvSpPr>
          <p:cNvPr id="5" name="object 5"/>
          <p:cNvSpPr/>
          <p:nvPr/>
        </p:nvSpPr>
        <p:spPr>
          <a:xfrm>
            <a:off x="9185348" y="1981200"/>
            <a:ext cx="7772400" cy="5486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259"/>
          </a:p>
        </p:txBody>
      </p:sp>
      <p:sp>
        <p:nvSpPr>
          <p:cNvPr id="6" name="object 6"/>
          <p:cNvSpPr/>
          <p:nvPr/>
        </p:nvSpPr>
        <p:spPr>
          <a:xfrm>
            <a:off x="3793331" y="4238868"/>
            <a:ext cx="7772400" cy="5486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259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183731" y="8046446"/>
            <a:ext cx="10972800" cy="1108781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Kuler.adobe.com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5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/>
          <p:cNvPicPr>
            <a:picLocks noChangeAspect="1"/>
          </p:cNvPicPr>
          <p:nvPr/>
        </p:nvPicPr>
        <p:blipFill rotWithShape="1">
          <a:blip r:embed="rId3"/>
          <a:srcRect l="22709" t="6666" r="50625" b="20001"/>
          <a:stretch/>
        </p:blipFill>
        <p:spPr>
          <a:xfrm>
            <a:off x="3793331" y="1447800"/>
            <a:ext cx="9753600" cy="8382000"/>
          </a:xfrm>
          <a:prstGeom prst="rect">
            <a:avLst/>
          </a:prstGeom>
          <a:effectLst>
            <a:glow rad="228600">
              <a:schemeClr val="tx1">
                <a:alpha val="40000"/>
              </a:schemeClr>
            </a:glow>
          </a:effectLst>
        </p:spPr>
      </p:pic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5234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001091" y="3875920"/>
            <a:ext cx="3763583" cy="8593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5584" spc="-6" dirty="0">
                <a:solidFill>
                  <a:srgbClr val="191919"/>
                </a:solidFill>
                <a:latin typeface="Gill Sans"/>
                <a:cs typeface="Gill Sans"/>
              </a:rPr>
              <a:t>G</a:t>
            </a:r>
            <a:r>
              <a:rPr sz="5584" dirty="0">
                <a:solidFill>
                  <a:srgbClr val="191919"/>
                </a:solidFill>
                <a:latin typeface="Gill Sans"/>
                <a:cs typeface="Gill Sans"/>
              </a:rPr>
              <a:t>NER</a:t>
            </a:r>
            <a:endParaRPr sz="5584">
              <a:latin typeface="Gill Sans"/>
              <a:cs typeface="Gill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8131" y="228600"/>
            <a:ext cx="8172075" cy="56798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259"/>
          </a:p>
        </p:txBody>
      </p:sp>
      <p:sp>
        <p:nvSpPr>
          <p:cNvPr id="6" name="object 6"/>
          <p:cNvSpPr/>
          <p:nvPr/>
        </p:nvSpPr>
        <p:spPr>
          <a:xfrm>
            <a:off x="4402931" y="4563700"/>
            <a:ext cx="7524300" cy="51085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259"/>
          </a:p>
        </p:txBody>
      </p:sp>
      <p:sp>
        <p:nvSpPr>
          <p:cNvPr id="7" name="object 7"/>
          <p:cNvSpPr/>
          <p:nvPr/>
        </p:nvSpPr>
        <p:spPr>
          <a:xfrm>
            <a:off x="10404548" y="1773531"/>
            <a:ext cx="6477000" cy="41306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259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183731" y="7843728"/>
            <a:ext cx="10972800" cy="1108781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ColorSchemeDesigner.com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956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56324" y="156221"/>
            <a:ext cx="11827615" cy="9597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183731" y="8167740"/>
            <a:ext cx="10972800" cy="1108781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Colormine.org</a:t>
            </a:r>
            <a:r>
              <a:rPr lang="en-US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/color-converter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629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9376" t="13333" r="25208" b="23333"/>
          <a:stretch/>
        </p:blipFill>
        <p:spPr>
          <a:xfrm>
            <a:off x="3041290" y="1177219"/>
            <a:ext cx="11257683" cy="8766229"/>
          </a:xfrm>
          <a:prstGeom prst="rect">
            <a:avLst/>
          </a:prstGeom>
          <a:effectLst>
            <a:glow rad="228600">
              <a:schemeClr val="tx1">
                <a:alpha val="40000"/>
              </a:schemeClr>
            </a:glow>
          </a:effectLst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183731" y="8416218"/>
            <a:ext cx="10972800" cy="1108781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Vischeck.com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573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735931" y="1177220"/>
            <a:ext cx="13868401" cy="7399162"/>
          </a:xfrm>
        </p:spPr>
        <p:txBody>
          <a:bodyPr/>
          <a:lstStyle/>
          <a:p>
            <a:r>
              <a:rPr lang="en-US" dirty="0"/>
              <a:t>Recommended Reading</a:t>
            </a:r>
          </a:p>
          <a:p>
            <a:pPr lvl="1"/>
            <a:r>
              <a:rPr lang="en-US" dirty="0"/>
              <a:t>Visualization Analysis &amp; Design: Chapter 10 (pp. 218-241)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8722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191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Color abstraction, representation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57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pubs.rsc.org/services/images/RSCpubs.ePlatform.Service.FreeContent.ImageService.svc/ImageService/Articleimage/2010/DT/c0dt00446d/c0dt00446d-f7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637" y="2256752"/>
            <a:ext cx="7269094" cy="700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space of human color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02925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2978</TotalTime>
  <Words>1219</Words>
  <Application>Microsoft Macintosh PowerPoint</Application>
  <PresentationFormat>Custom</PresentationFormat>
  <Paragraphs>224</Paragraphs>
  <Slides>74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3" baseType="lpstr">
      <vt:lpstr>Arial</vt:lpstr>
      <vt:lpstr>Calibri</vt:lpstr>
      <vt:lpstr>Consolas</vt:lpstr>
      <vt:lpstr>Courier New</vt:lpstr>
      <vt:lpstr>Gill Sans</vt:lpstr>
      <vt:lpstr>Gill Sans MT</vt:lpstr>
      <vt:lpstr>Helvetica Neue</vt:lpstr>
      <vt:lpstr>Times New Roman</vt:lpstr>
      <vt:lpstr>1_Custom Design</vt:lpstr>
      <vt:lpstr>CIS 4930/6930-002 Data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Rosen</dc:creator>
  <cp:lastModifiedBy>Rosen, Paul</cp:lastModifiedBy>
  <cp:revision>50</cp:revision>
  <dcterms:created xsi:type="dcterms:W3CDTF">2015-03-11T16:30:57Z</dcterms:created>
  <dcterms:modified xsi:type="dcterms:W3CDTF">2019-01-09T18:48:32Z</dcterms:modified>
</cp:coreProperties>
</file>